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867180688"/>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8.jpeg"/><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0.png"/><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1.png"/><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1.png"/><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2.jpeg"/><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3.png"/><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3.png"/><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3.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4.jpeg"/><Relationship Id="rId1" Type="http://schemas.openxmlformats.org/officeDocument/2006/relationships/slideLayout" Target="../slideLayouts/slideLayout9.xml"/><Relationship Id="rId4" Type="http://schemas.openxmlformats.org/officeDocument/2006/relationships/image" Target="../media/image75.png"/></Relationships>
</file>

<file path=ppt/slides/_rels/slide1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6.jpeg"/><Relationship Id="rId1" Type="http://schemas.openxmlformats.org/officeDocument/2006/relationships/slideLayout" Target="../slideLayouts/slideLayout9.xml"/></Relationships>
</file>

<file path=ppt/slides/_rels/slide1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6.jpeg"/><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6.jpeg"/><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7.png"/><Relationship Id="rId1" Type="http://schemas.openxmlformats.org/officeDocument/2006/relationships/slideLayout" Target="../slideLayouts/slideLayout9.xml"/><Relationship Id="rId4" Type="http://schemas.openxmlformats.org/officeDocument/2006/relationships/image" Target="../media/image78.png"/></Relationships>
</file>

<file path=ppt/slides/_rels/slide1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 Id="rId4" Type="http://schemas.openxmlformats.org/officeDocument/2006/relationships/image" Target="../media/image7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76.jpeg"/><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0.jpeg"/><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1.jpeg"/><Relationship Id="rId1" Type="http://schemas.openxmlformats.org/officeDocument/2006/relationships/slideLayout" Target="../slideLayouts/slideLayout9.xml"/></Relationships>
</file>

<file path=ppt/slides/_rels/slide1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2.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1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3.jpeg"/><Relationship Id="rId1" Type="http://schemas.openxmlformats.org/officeDocument/2006/relationships/slideLayout" Target="../slideLayouts/slideLayout9.xml"/></Relationships>
</file>

<file path=ppt/slides/_rels/slide1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4.jpeg"/><Relationship Id="rId1" Type="http://schemas.openxmlformats.org/officeDocument/2006/relationships/slideLayout" Target="../slideLayouts/slideLayout9.xml"/></Relationships>
</file>

<file path=ppt/slides/_rels/slide1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5.jpeg"/><Relationship Id="rId1" Type="http://schemas.openxmlformats.org/officeDocument/2006/relationships/slideLayout" Target="../slideLayouts/slideLayout9.xml"/></Relationships>
</file>

<file path=ppt/slides/_rels/slide13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6.jpeg"/><Relationship Id="rId1" Type="http://schemas.openxmlformats.org/officeDocument/2006/relationships/slideLayout" Target="../slideLayouts/slideLayout9.xml"/></Relationships>
</file>

<file path=ppt/slides/_rels/slide1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7.jpeg"/><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9.xml"/></Relationships>
</file>

<file path=ppt/slides/_rels/slide1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1.jpeg"/><Relationship Id="rId1" Type="http://schemas.openxmlformats.org/officeDocument/2006/relationships/slideLayout" Target="../slideLayouts/slideLayout9.xml"/></Relationships>
</file>

<file path=ppt/slides/_rels/slide1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1.jpeg"/><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8.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9.jpeg"/><Relationship Id="rId1" Type="http://schemas.openxmlformats.org/officeDocument/2006/relationships/slideLayout" Target="../slideLayouts/slideLayout9.xml"/></Relationships>
</file>

<file path=ppt/slides/_rels/slide1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0.jpeg"/><Relationship Id="rId1" Type="http://schemas.openxmlformats.org/officeDocument/2006/relationships/slideLayout" Target="../slideLayouts/slideLayout9.xml"/></Relationships>
</file>

<file path=ppt/slides/_rels/slide1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1.jpeg"/><Relationship Id="rId1" Type="http://schemas.openxmlformats.org/officeDocument/2006/relationships/slideLayout" Target="../slideLayouts/slideLayout9.xml"/></Relationships>
</file>

<file path=ppt/slides/_rels/slide1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2.jpeg"/><Relationship Id="rId1" Type="http://schemas.openxmlformats.org/officeDocument/2006/relationships/slideLayout" Target="../slideLayouts/slideLayout9.xml"/></Relationships>
</file>

<file path=ppt/slides/_rels/slide14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9.xml"/></Relationships>
</file>

<file path=ppt/slides/_rels/slide1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3.png"/><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1.jpeg"/><Relationship Id="rId1" Type="http://schemas.openxmlformats.org/officeDocument/2006/relationships/slideLayout" Target="../slideLayouts/slideLayout9.xml"/></Relationships>
</file>

<file path=ppt/slides/_rels/slide1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4.jpeg"/><Relationship Id="rId1" Type="http://schemas.openxmlformats.org/officeDocument/2006/relationships/slideLayout" Target="../slideLayouts/slideLayout9.xml"/></Relationships>
</file>

<file path=ppt/slides/_rels/slide1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5.jpeg"/><Relationship Id="rId1" Type="http://schemas.openxmlformats.org/officeDocument/2006/relationships/slideLayout" Target="../slideLayouts/slideLayout9.xml"/></Relationships>
</file>

<file path=ppt/slides/_rels/slide1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6.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7.jpeg"/><Relationship Id="rId1" Type="http://schemas.openxmlformats.org/officeDocument/2006/relationships/slideLayout" Target="../slideLayouts/slideLayout9.xml"/></Relationships>
</file>

<file path=ppt/slides/_rels/slide1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5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1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0.jpe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1.jpe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7.jpeg"/><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8.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6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p:cNvSpPr>
          <p:nvPr>
            <p:ph type="body" idx="1"/>
          </p:nvPr>
        </p:nvSpPr>
        <p:spPr>
          <a:xfrm>
            <a:off x="2593677" y="2114550"/>
            <a:ext cx="7817446" cy="5524500"/>
          </a:xfrm>
          <a:prstGeom prst="rect">
            <a:avLst/>
          </a:prstGeom>
        </p:spPr>
        <p:txBody>
          <a:bodyPr/>
          <a:lstStyle/>
          <a:p>
            <a:pPr lvl="0">
              <a:lnSpc>
                <a:spcPct val="110000"/>
              </a:lnSpc>
              <a:defRPr sz="1800" spc="0">
                <a:solidFill>
                  <a:srgbClr val="000000"/>
                </a:solidFill>
              </a:defRPr>
            </a:pPr>
            <a:r>
              <a:rPr sz="5000" spc="-66">
                <a:solidFill>
                  <a:srgbClr val="CBCBCB"/>
                </a:solidFill>
                <a:latin typeface="Georgia"/>
                <a:ea typeface="Georgia"/>
                <a:cs typeface="Georgia"/>
                <a:sym typeface="Georgia"/>
              </a:rPr>
              <a:t>In this apologetics course we deal with two icons of creation</a:t>
            </a:r>
          </a:p>
          <a:p>
            <a:pPr lvl="0">
              <a:lnSpc>
                <a:spcPct val="110000"/>
              </a:lnSpc>
              <a:defRPr sz="1800" spc="0">
                <a:solidFill>
                  <a:srgbClr val="000000"/>
                </a:solidFill>
              </a:defRPr>
            </a:pPr>
            <a:endParaRPr sz="5000" spc="-66">
              <a:solidFill>
                <a:srgbClr val="CBCBCB"/>
              </a:solidFill>
              <a:latin typeface="Georgia"/>
              <a:ea typeface="Georgia"/>
              <a:cs typeface="Georgia"/>
              <a:sym typeface="Georgia"/>
            </a:endParaRPr>
          </a:p>
          <a:p>
            <a:pPr lvl="0">
              <a:lnSpc>
                <a:spcPct val="110000"/>
              </a:lnSpc>
              <a:defRPr sz="1800" spc="0">
                <a:solidFill>
                  <a:srgbClr val="000000"/>
                </a:solidFill>
              </a:defRPr>
            </a:pPr>
            <a:r>
              <a:rPr sz="5000" spc="-66">
                <a:solidFill>
                  <a:srgbClr val="CBCBCB"/>
                </a:solidFill>
                <a:latin typeface="Georgia"/>
                <a:ea typeface="Georgia"/>
                <a:cs typeface="Georgia"/>
                <a:sym typeface="Georgia"/>
              </a:rPr>
              <a:t>The Monarch Butterfly</a:t>
            </a:r>
          </a:p>
          <a:p>
            <a:pPr lvl="0">
              <a:lnSpc>
                <a:spcPct val="110000"/>
              </a:lnSpc>
              <a:defRPr sz="1800" spc="0">
                <a:solidFill>
                  <a:srgbClr val="000000"/>
                </a:solidFill>
              </a:defRPr>
            </a:pPr>
            <a:endParaRPr sz="5000" spc="-66">
              <a:solidFill>
                <a:srgbClr val="CBCBCB"/>
              </a:solidFill>
              <a:latin typeface="Georgia"/>
              <a:ea typeface="Georgia"/>
              <a:cs typeface="Georgia"/>
              <a:sym typeface="Georgia"/>
            </a:endParaRPr>
          </a:p>
          <a:p>
            <a:pPr lvl="0">
              <a:lnSpc>
                <a:spcPct val="110000"/>
              </a:lnSpc>
              <a:defRPr sz="1800" spc="0">
                <a:solidFill>
                  <a:srgbClr val="000000"/>
                </a:solidFill>
              </a:defRPr>
            </a:pPr>
            <a:r>
              <a:rPr sz="5000" spc="-66">
                <a:solidFill>
                  <a:srgbClr val="CBCBCB"/>
                </a:solidFill>
                <a:latin typeface="Georgia"/>
                <a:ea typeface="Georgia"/>
                <a:cs typeface="Georgia"/>
                <a:sym typeface="Georgia"/>
              </a:rPr>
              <a:t>The Trilobite</a:t>
            </a:r>
          </a:p>
        </p:txBody>
      </p:sp>
    </p:spTree>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Shape 490"/>
          <p:cNvSpPr>
            <a:spLocks noGrp="1"/>
          </p:cNvSpPr>
          <p:nvPr>
            <p:ph type="body" idx="1"/>
          </p:nvPr>
        </p:nvSpPr>
        <p:spPr>
          <a:xfrm>
            <a:off x="393700" y="4654550"/>
            <a:ext cx="5867400" cy="37465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iridescent colors, like the deep blue, derive from reflective scales that ingeniously refract a particular wavelength of light.</a:t>
            </a:r>
          </a:p>
        </p:txBody>
      </p:sp>
      <p:grpSp>
        <p:nvGrpSpPr>
          <p:cNvPr id="493" name="Group 493"/>
          <p:cNvGrpSpPr/>
          <p:nvPr/>
        </p:nvGrpSpPr>
        <p:grpSpPr>
          <a:xfrm>
            <a:off x="6560753" y="901700"/>
            <a:ext cx="5821747" cy="7327900"/>
            <a:chOff x="-266700" y="-127000"/>
            <a:chExt cx="5821746" cy="7327900"/>
          </a:xfrm>
        </p:grpSpPr>
        <p:pic>
          <p:nvPicPr>
            <p:cNvPr id="492" name="Butterflies 66.jpg"/>
            <p:cNvPicPr/>
            <p:nvPr/>
          </p:nvPicPr>
          <p:blipFill>
            <a:blip r:embed="rId2">
              <a:extLst/>
            </a:blip>
            <a:srcRect l="24233" r="24401"/>
            <a:stretch>
              <a:fillRect/>
            </a:stretch>
          </p:blipFill>
          <p:spPr>
            <a:xfrm>
              <a:off x="0" y="0"/>
              <a:ext cx="5453447" cy="7073900"/>
            </a:xfrm>
            <a:prstGeom prst="rect">
              <a:avLst/>
            </a:prstGeom>
            <a:ln>
              <a:noFill/>
            </a:ln>
            <a:effectLst/>
          </p:spPr>
        </p:pic>
        <p:pic>
          <p:nvPicPr>
            <p:cNvPr id="491" name="Picture 49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5" name="Butterflies 177.jpg"/>
          <p:cNvPicPr/>
          <p:nvPr/>
        </p:nvPicPr>
        <p:blipFill>
          <a:blip r:embed="rId2">
            <a:extLst/>
          </a:blip>
          <a:stretch>
            <a:fillRect/>
          </a:stretch>
        </p:blipFill>
        <p:spPr>
          <a:xfrm>
            <a:off x="0" y="0"/>
            <a:ext cx="146304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Shape 497"/>
          <p:cNvSpPr>
            <a:spLocks noGrp="1"/>
          </p:cNvSpPr>
          <p:nvPr>
            <p:ph type="body" idx="1"/>
          </p:nvPr>
        </p:nvSpPr>
        <p:spPr>
          <a:xfrm>
            <a:off x="444500" y="4318000"/>
            <a:ext cx="5867400" cy="4470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“There are tens of thousands of scales for every square centimeter of wing, and each scale was a living cell until a day or two before the butterfly emerged from its pupa.”</a:t>
            </a:r>
          </a:p>
        </p:txBody>
      </p:sp>
      <p:grpSp>
        <p:nvGrpSpPr>
          <p:cNvPr id="500" name="Group 500"/>
          <p:cNvGrpSpPr/>
          <p:nvPr/>
        </p:nvGrpSpPr>
        <p:grpSpPr>
          <a:xfrm>
            <a:off x="6560753" y="901700"/>
            <a:ext cx="5821747" cy="7327900"/>
            <a:chOff x="-266700" y="-127000"/>
            <a:chExt cx="5821746" cy="7327900"/>
          </a:xfrm>
        </p:grpSpPr>
        <p:pic>
          <p:nvPicPr>
            <p:cNvPr id="499" name="butterfly-scales-s.png"/>
            <p:cNvPicPr/>
            <p:nvPr/>
          </p:nvPicPr>
          <p:blipFill>
            <a:blip r:embed="rId2">
              <a:extLst/>
            </a:blip>
            <a:srcRect l="19112" r="18993"/>
            <a:stretch>
              <a:fillRect/>
            </a:stretch>
          </p:blipFill>
          <p:spPr>
            <a:xfrm>
              <a:off x="0" y="0"/>
              <a:ext cx="5453447" cy="7073900"/>
            </a:xfrm>
            <a:prstGeom prst="rect">
              <a:avLst/>
            </a:prstGeom>
            <a:ln>
              <a:noFill/>
            </a:ln>
            <a:effectLst/>
          </p:spPr>
        </p:pic>
        <p:pic>
          <p:nvPicPr>
            <p:cNvPr id="498" name="Picture 49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Shape 502"/>
          <p:cNvSpPr>
            <a:spLocks noGrp="1"/>
          </p:cNvSpPr>
          <p:nvPr>
            <p:ph type="body" idx="1"/>
          </p:nvPr>
        </p:nvSpPr>
        <p:spPr>
          <a:xfrm>
            <a:off x="444500" y="3352800"/>
            <a:ext cx="5867400" cy="5003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“We have found by using the electron microscope that there are structures that can have no more variation than .00004 millimeters, a wonderful testament to God’s design” (Frank Sherwin, Zoologist).</a:t>
            </a:r>
          </a:p>
        </p:txBody>
      </p:sp>
      <p:grpSp>
        <p:nvGrpSpPr>
          <p:cNvPr id="505" name="Group 505"/>
          <p:cNvGrpSpPr/>
          <p:nvPr/>
        </p:nvGrpSpPr>
        <p:grpSpPr>
          <a:xfrm>
            <a:off x="6560753" y="901700"/>
            <a:ext cx="5821747" cy="7327900"/>
            <a:chOff x="-266700" y="-127000"/>
            <a:chExt cx="5821746" cy="7327900"/>
          </a:xfrm>
        </p:grpSpPr>
        <p:pic>
          <p:nvPicPr>
            <p:cNvPr id="504" name="morpho_feature.png"/>
            <p:cNvPicPr/>
            <p:nvPr/>
          </p:nvPicPr>
          <p:blipFill>
            <a:blip r:embed="rId2">
              <a:extLst/>
            </a:blip>
            <a:srcRect l="32355" r="32344"/>
            <a:stretch>
              <a:fillRect/>
            </a:stretch>
          </p:blipFill>
          <p:spPr>
            <a:xfrm>
              <a:off x="0" y="0"/>
              <a:ext cx="5453447" cy="7073900"/>
            </a:xfrm>
            <a:prstGeom prst="rect">
              <a:avLst/>
            </a:prstGeom>
            <a:ln>
              <a:noFill/>
            </a:ln>
            <a:effectLst/>
          </p:spPr>
        </p:pic>
        <p:pic>
          <p:nvPicPr>
            <p:cNvPr id="503" name="Picture 50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hape 507"/>
          <p:cNvSpPr>
            <a:spLocks noGrp="1"/>
          </p:cNvSpPr>
          <p:nvPr>
            <p:ph type="body" idx="1"/>
          </p:nvPr>
        </p:nvSpPr>
        <p:spPr>
          <a:xfrm>
            <a:off x="457200" y="2057400"/>
            <a:ext cx="5867400" cy="6883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reason for this tight tolerance is the very short wavelengths of visible light. In order to reflect just the right color at every point in the pattern, the scales must be just the right thickness for constructive interference at just that color to occur” (Dr. David Stone).</a:t>
            </a:r>
          </a:p>
        </p:txBody>
      </p:sp>
      <p:grpSp>
        <p:nvGrpSpPr>
          <p:cNvPr id="510" name="Group 510"/>
          <p:cNvGrpSpPr/>
          <p:nvPr/>
        </p:nvGrpSpPr>
        <p:grpSpPr>
          <a:xfrm>
            <a:off x="6560753" y="901700"/>
            <a:ext cx="5821747" cy="7327900"/>
            <a:chOff x="-266700" y="-127000"/>
            <a:chExt cx="5821746" cy="7327900"/>
          </a:xfrm>
        </p:grpSpPr>
        <p:pic>
          <p:nvPicPr>
            <p:cNvPr id="509" name="morpho_feature.png"/>
            <p:cNvPicPr/>
            <p:nvPr/>
          </p:nvPicPr>
          <p:blipFill>
            <a:blip r:embed="rId2">
              <a:extLst/>
            </a:blip>
            <a:srcRect l="32355" r="32344"/>
            <a:stretch>
              <a:fillRect/>
            </a:stretch>
          </p:blipFill>
          <p:spPr>
            <a:xfrm>
              <a:off x="0" y="0"/>
              <a:ext cx="5453447" cy="7073900"/>
            </a:xfrm>
            <a:prstGeom prst="rect">
              <a:avLst/>
            </a:prstGeom>
            <a:ln>
              <a:noFill/>
            </a:ln>
            <a:effectLst/>
          </p:spPr>
        </p:pic>
        <p:pic>
          <p:nvPicPr>
            <p:cNvPr id="508" name="Picture 50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Shape 512"/>
          <p:cNvSpPr>
            <a:spLocks noGrp="1"/>
          </p:cNvSpPr>
          <p:nvPr>
            <p:ph type="body" idx="1"/>
          </p:nvPr>
        </p:nvSpPr>
        <p:spPr>
          <a:xfrm>
            <a:off x="393700" y="5791200"/>
            <a:ext cx="5867400" cy="30099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scales also act as tiny solar panels to provide heat to warm the flight muscles of the cold-blooded creature.</a:t>
            </a:r>
          </a:p>
        </p:txBody>
      </p:sp>
      <p:grpSp>
        <p:nvGrpSpPr>
          <p:cNvPr id="515" name="Group 515"/>
          <p:cNvGrpSpPr/>
          <p:nvPr/>
        </p:nvGrpSpPr>
        <p:grpSpPr>
          <a:xfrm>
            <a:off x="6560753" y="901700"/>
            <a:ext cx="5821747" cy="7327900"/>
            <a:chOff x="-266700" y="-127000"/>
            <a:chExt cx="5821746" cy="7327900"/>
          </a:xfrm>
        </p:grpSpPr>
        <p:pic>
          <p:nvPicPr>
            <p:cNvPr id="514" name="botanical garden huntsville day  two 09-2009 (215).jpg"/>
            <p:cNvPicPr/>
            <p:nvPr/>
          </p:nvPicPr>
          <p:blipFill>
            <a:blip r:embed="rId2">
              <a:extLst/>
            </a:blip>
            <a:srcRect l="24233" r="24401"/>
            <a:stretch>
              <a:fillRect/>
            </a:stretch>
          </p:blipFill>
          <p:spPr>
            <a:xfrm>
              <a:off x="0" y="0"/>
              <a:ext cx="5453447" cy="7073900"/>
            </a:xfrm>
            <a:prstGeom prst="rect">
              <a:avLst/>
            </a:prstGeom>
            <a:ln>
              <a:noFill/>
            </a:ln>
            <a:effectLst/>
          </p:spPr>
        </p:pic>
        <p:pic>
          <p:nvPicPr>
            <p:cNvPr id="513" name="Picture 51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Shape 517"/>
          <p:cNvSpPr>
            <a:spLocks noGrp="1"/>
          </p:cNvSpPr>
          <p:nvPr>
            <p:ph type="title"/>
          </p:nvPr>
        </p:nvSpPr>
        <p:spPr>
          <a:xfrm>
            <a:off x="635000" y="1104900"/>
            <a:ext cx="5638800" cy="825500"/>
          </a:xfrm>
          <a:prstGeom prst="rect">
            <a:avLst/>
          </a:prstGeom>
        </p:spPr>
        <p:txBody>
          <a:bodyPr>
            <a:normAutofit/>
          </a:bodyPr>
          <a:lstStyle>
            <a:lvl1pPr algn="l">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4. Eyes</a:t>
            </a:r>
          </a:p>
        </p:txBody>
      </p:sp>
      <p:pic>
        <p:nvPicPr>
          <p:cNvPr id="518" name="Picture 517"/>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Shape 520"/>
          <p:cNvSpPr>
            <a:spLocks noGrp="1"/>
          </p:cNvSpPr>
          <p:nvPr>
            <p:ph type="body" idx="1"/>
          </p:nvPr>
        </p:nvSpPr>
        <p:spPr>
          <a:xfrm>
            <a:off x="444500" y="4356100"/>
            <a:ext cx="5867400" cy="44323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Each of the butterfly’s compound eyes has 6,000 perfectly shaped and arranged lenses connected to the optic nerve, and its brain can decipher 72,000 nerve impulses from the eyes.</a:t>
            </a:r>
          </a:p>
        </p:txBody>
      </p:sp>
      <p:grpSp>
        <p:nvGrpSpPr>
          <p:cNvPr id="523" name="Group 523"/>
          <p:cNvGrpSpPr/>
          <p:nvPr/>
        </p:nvGrpSpPr>
        <p:grpSpPr>
          <a:xfrm>
            <a:off x="6560753" y="901700"/>
            <a:ext cx="5821747" cy="7327900"/>
            <a:chOff x="-266700" y="-127000"/>
            <a:chExt cx="5821746" cy="7327900"/>
          </a:xfrm>
        </p:grpSpPr>
        <p:pic>
          <p:nvPicPr>
            <p:cNvPr id="522" name="butterfly%20eye.png"/>
            <p:cNvPicPr/>
            <p:nvPr/>
          </p:nvPicPr>
          <p:blipFill>
            <a:blip r:embed="rId2">
              <a:extLst/>
            </a:blip>
            <a:srcRect l="8116" r="8086"/>
            <a:stretch>
              <a:fillRect/>
            </a:stretch>
          </p:blipFill>
          <p:spPr>
            <a:xfrm>
              <a:off x="0" y="0"/>
              <a:ext cx="5453447" cy="7073900"/>
            </a:xfrm>
            <a:prstGeom prst="rect">
              <a:avLst/>
            </a:prstGeom>
            <a:ln>
              <a:noFill/>
            </a:ln>
            <a:effectLst/>
          </p:spPr>
        </p:pic>
        <p:pic>
          <p:nvPicPr>
            <p:cNvPr id="521" name="Picture 52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Shape 525"/>
          <p:cNvSpPr>
            <a:spLocks noGrp="1"/>
          </p:cNvSpPr>
          <p:nvPr>
            <p:ph type="body" idx="1"/>
          </p:nvPr>
        </p:nvSpPr>
        <p:spPr>
          <a:xfrm>
            <a:off x="457200" y="5702300"/>
            <a:ext cx="5867400" cy="30861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Its eyes can see every color a human can see, plus ultraviolet light which is reflected by certain flowers. </a:t>
            </a:r>
          </a:p>
        </p:txBody>
      </p:sp>
      <p:grpSp>
        <p:nvGrpSpPr>
          <p:cNvPr id="528" name="Group 528"/>
          <p:cNvGrpSpPr/>
          <p:nvPr/>
        </p:nvGrpSpPr>
        <p:grpSpPr>
          <a:xfrm>
            <a:off x="6560753" y="901700"/>
            <a:ext cx="5821747" cy="7327900"/>
            <a:chOff x="-266700" y="-127000"/>
            <a:chExt cx="5821746" cy="7327900"/>
          </a:xfrm>
        </p:grpSpPr>
        <p:pic>
          <p:nvPicPr>
            <p:cNvPr id="527" name="butterfly%20eye.png"/>
            <p:cNvPicPr/>
            <p:nvPr/>
          </p:nvPicPr>
          <p:blipFill>
            <a:blip r:embed="rId2">
              <a:extLst/>
            </a:blip>
            <a:srcRect l="8116" r="8086"/>
            <a:stretch>
              <a:fillRect/>
            </a:stretch>
          </p:blipFill>
          <p:spPr>
            <a:xfrm>
              <a:off x="0" y="0"/>
              <a:ext cx="5453447" cy="7073900"/>
            </a:xfrm>
            <a:prstGeom prst="rect">
              <a:avLst/>
            </a:prstGeom>
            <a:ln>
              <a:noFill/>
            </a:ln>
            <a:effectLst/>
          </p:spPr>
        </p:pic>
        <p:pic>
          <p:nvPicPr>
            <p:cNvPr id="526" name="Picture 52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Shape 530"/>
          <p:cNvSpPr>
            <a:spLocks noGrp="1"/>
          </p:cNvSpPr>
          <p:nvPr>
            <p:ph type="body" idx="1"/>
          </p:nvPr>
        </p:nvSpPr>
        <p:spPr>
          <a:xfrm>
            <a:off x="431800" y="6070600"/>
            <a:ext cx="5867400" cy="2717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round shape of the eye provides a field of view that exceeds 180 degrees.</a:t>
            </a:r>
          </a:p>
        </p:txBody>
      </p:sp>
      <p:grpSp>
        <p:nvGrpSpPr>
          <p:cNvPr id="533" name="Group 533"/>
          <p:cNvGrpSpPr/>
          <p:nvPr/>
        </p:nvGrpSpPr>
        <p:grpSpPr>
          <a:xfrm>
            <a:off x="6560753" y="901700"/>
            <a:ext cx="5821747" cy="7327900"/>
            <a:chOff x="-266700" y="-127000"/>
            <a:chExt cx="5821746" cy="7327900"/>
          </a:xfrm>
        </p:grpSpPr>
        <p:pic>
          <p:nvPicPr>
            <p:cNvPr id="532" name="butterfly%20eye.png"/>
            <p:cNvPicPr/>
            <p:nvPr/>
          </p:nvPicPr>
          <p:blipFill>
            <a:blip r:embed="rId2">
              <a:extLst/>
            </a:blip>
            <a:srcRect l="8116" r="8086"/>
            <a:stretch>
              <a:fillRect/>
            </a:stretch>
          </p:blipFill>
          <p:spPr>
            <a:xfrm>
              <a:off x="0" y="0"/>
              <a:ext cx="5453447" cy="7073900"/>
            </a:xfrm>
            <a:prstGeom prst="rect">
              <a:avLst/>
            </a:prstGeom>
            <a:ln>
              <a:noFill/>
            </a:ln>
            <a:effectLst/>
          </p:spPr>
        </p:pic>
        <p:pic>
          <p:nvPicPr>
            <p:cNvPr id="531" name="Picture 53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a:spLocks noGrp="1"/>
          </p:cNvSpPr>
          <p:nvPr>
            <p:ph type="body" idx="1"/>
          </p:nvPr>
        </p:nvSpPr>
        <p:spPr>
          <a:xfrm>
            <a:off x="762000" y="4038600"/>
            <a:ext cx="11468100" cy="4800600"/>
          </a:xfrm>
          <a:prstGeom prst="rect">
            <a:avLst/>
          </a:prstGeom>
        </p:spPr>
        <p:txBody>
          <a:bodyPr/>
          <a:lstStyle>
            <a:lvl1pPr>
              <a:lnSpc>
                <a:spcPct val="110000"/>
              </a:lnSpc>
              <a:defRPr sz="4500" spc="-59">
                <a:latin typeface="Georgia"/>
                <a:ea typeface="Georgia"/>
                <a:cs typeface="Georgia"/>
                <a:sym typeface="Georgia"/>
              </a:defRPr>
            </a:lvl1pPr>
          </a:lstStyle>
          <a:p>
            <a:pPr lvl="0">
              <a:defRPr sz="1800" spc="0">
                <a:solidFill>
                  <a:srgbClr val="000000"/>
                </a:solidFill>
              </a:defRPr>
            </a:pPr>
            <a:r>
              <a:rPr sz="4500" spc="-59">
                <a:solidFill>
                  <a:srgbClr val="CBCBCB"/>
                </a:solidFill>
              </a:rPr>
              <a:t>“For the invisible things of him from the creation of the world are CLEARLY SEEN, being understood by the things that are made, even his eternal power and Godhead; so that they are without excuse” (Romans 1:20). </a:t>
            </a:r>
          </a:p>
        </p:txBody>
      </p:sp>
      <p:sp>
        <p:nvSpPr>
          <p:cNvPr id="98" name="Shape 98"/>
          <p:cNvSpPr/>
          <p:nvPr/>
        </p:nvSpPr>
        <p:spPr>
          <a:xfrm>
            <a:off x="762000" y="1485900"/>
            <a:ext cx="11468100" cy="2120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4800" cap="none" spc="-63">
                <a:solidFill>
                  <a:srgbClr val="CBCBCB"/>
                </a:solidFill>
                <a:latin typeface="Georgia Bold"/>
                <a:ea typeface="Georgia Bold"/>
                <a:cs typeface="Georgia Bold"/>
                <a:sym typeface="Georgia Bold"/>
              </a:defRPr>
            </a:lvl1pPr>
          </a:lstStyle>
          <a:p>
            <a:pPr lvl="0">
              <a:defRPr sz="1800" spc="0">
                <a:solidFill>
                  <a:srgbClr val="000000"/>
                </a:solidFill>
              </a:defRPr>
            </a:pPr>
            <a:r>
              <a:rPr sz="4800" spc="-63">
                <a:solidFill>
                  <a:srgbClr val="CBCBCB"/>
                </a:solidFill>
              </a:rPr>
              <a:t>Proving the existence of God from the “design” of life is Scriptural</a:t>
            </a:r>
          </a:p>
        </p:txBody>
      </p:sp>
    </p:spTree>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Shape 535"/>
          <p:cNvSpPr>
            <a:spLocks noGrp="1"/>
          </p:cNvSpPr>
          <p:nvPr>
            <p:ph type="body" idx="1"/>
          </p:nvPr>
        </p:nvSpPr>
        <p:spPr>
          <a:xfrm>
            <a:off x="444500" y="4699000"/>
            <a:ext cx="5867400" cy="4089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 can also detect light polarization and is thought to use this ability to determine the direction of the sun, even on cloudy days, during migration.</a:t>
            </a:r>
          </a:p>
        </p:txBody>
      </p:sp>
      <p:grpSp>
        <p:nvGrpSpPr>
          <p:cNvPr id="538" name="Group 538"/>
          <p:cNvGrpSpPr/>
          <p:nvPr/>
        </p:nvGrpSpPr>
        <p:grpSpPr>
          <a:xfrm>
            <a:off x="6560753" y="901700"/>
            <a:ext cx="5821747" cy="7327900"/>
            <a:chOff x="-266700" y="-127000"/>
            <a:chExt cx="5821746" cy="7327900"/>
          </a:xfrm>
        </p:grpSpPr>
        <p:pic>
          <p:nvPicPr>
            <p:cNvPr id="537" name="butterfly%20eye.png"/>
            <p:cNvPicPr/>
            <p:nvPr/>
          </p:nvPicPr>
          <p:blipFill>
            <a:blip r:embed="rId2">
              <a:extLst/>
            </a:blip>
            <a:srcRect l="8116" r="8086"/>
            <a:stretch>
              <a:fillRect/>
            </a:stretch>
          </p:blipFill>
          <p:spPr>
            <a:xfrm>
              <a:off x="0" y="0"/>
              <a:ext cx="5453447" cy="7073900"/>
            </a:xfrm>
            <a:prstGeom prst="rect">
              <a:avLst/>
            </a:prstGeom>
            <a:ln>
              <a:noFill/>
            </a:ln>
            <a:effectLst/>
          </p:spPr>
        </p:pic>
        <p:pic>
          <p:nvPicPr>
            <p:cNvPr id="536" name="Picture 53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Shape 540"/>
          <p:cNvSpPr>
            <a:spLocks noGrp="1"/>
          </p:cNvSpPr>
          <p:nvPr>
            <p:ph type="title"/>
          </p:nvPr>
        </p:nvSpPr>
        <p:spPr>
          <a:xfrm>
            <a:off x="635000" y="1104900"/>
            <a:ext cx="5638800" cy="825500"/>
          </a:xfrm>
          <a:prstGeom prst="rect">
            <a:avLst/>
          </a:prstGeom>
        </p:spPr>
        <p:txBody>
          <a:bodyPr>
            <a:normAutofit/>
          </a:bodyPr>
          <a:lstStyle>
            <a:lvl1pPr algn="l">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5. Proboscis</a:t>
            </a:r>
          </a:p>
        </p:txBody>
      </p:sp>
      <p:pic>
        <p:nvPicPr>
          <p:cNvPr id="541" name="Picture 540"/>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Shape 543"/>
          <p:cNvSpPr>
            <a:spLocks noGrp="1"/>
          </p:cNvSpPr>
          <p:nvPr>
            <p:ph type="body" idx="1"/>
          </p:nvPr>
        </p:nvSpPr>
        <p:spPr>
          <a:xfrm>
            <a:off x="355600" y="5842000"/>
            <a:ext cx="5867400" cy="29845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proboscis is a double-tubed feeding “straw” that the butterfly uses to draw nectar from flowers.</a:t>
            </a:r>
          </a:p>
        </p:txBody>
      </p:sp>
      <p:grpSp>
        <p:nvGrpSpPr>
          <p:cNvPr id="546" name="Group 546"/>
          <p:cNvGrpSpPr/>
          <p:nvPr/>
        </p:nvGrpSpPr>
        <p:grpSpPr>
          <a:xfrm>
            <a:off x="6560753" y="901700"/>
            <a:ext cx="5821747" cy="7327900"/>
            <a:chOff x="-271846" y="-127000"/>
            <a:chExt cx="5821746" cy="7327900"/>
          </a:xfrm>
        </p:grpSpPr>
        <p:pic>
          <p:nvPicPr>
            <p:cNvPr id="545" name="huntsville botanical garden 95.jpg"/>
            <p:cNvPicPr/>
            <p:nvPr/>
          </p:nvPicPr>
          <p:blipFill>
            <a:blip r:embed="rId2">
              <a:extLst/>
            </a:blip>
            <a:srcRect t="6819" r="94" b="6846"/>
            <a:stretch>
              <a:fillRect/>
            </a:stretch>
          </p:blipFill>
          <p:spPr>
            <a:xfrm>
              <a:off x="0" y="0"/>
              <a:ext cx="5448300" cy="7073900"/>
            </a:xfrm>
            <a:prstGeom prst="rect">
              <a:avLst/>
            </a:prstGeom>
            <a:ln>
              <a:noFill/>
            </a:ln>
            <a:effectLst/>
          </p:spPr>
        </p:pic>
        <p:pic>
          <p:nvPicPr>
            <p:cNvPr id="544" name="Picture 543"/>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Shape 548"/>
          <p:cNvSpPr>
            <a:spLocks noGrp="1"/>
          </p:cNvSpPr>
          <p:nvPr>
            <p:ph type="body" idx="1"/>
          </p:nvPr>
        </p:nvSpPr>
        <p:spPr>
          <a:xfrm>
            <a:off x="482600" y="5334000"/>
            <a:ext cx="5867400" cy="32766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 can be rolled up for flight and extended at will. There are smell and taste sensors at the tip to help guide it to the nectar.</a:t>
            </a:r>
          </a:p>
        </p:txBody>
      </p:sp>
      <p:grpSp>
        <p:nvGrpSpPr>
          <p:cNvPr id="551" name="Group 551"/>
          <p:cNvGrpSpPr/>
          <p:nvPr/>
        </p:nvGrpSpPr>
        <p:grpSpPr>
          <a:xfrm>
            <a:off x="6560753" y="901700"/>
            <a:ext cx="5821747" cy="7327900"/>
            <a:chOff x="-271846" y="-127000"/>
            <a:chExt cx="5821746" cy="7327900"/>
          </a:xfrm>
        </p:grpSpPr>
        <p:pic>
          <p:nvPicPr>
            <p:cNvPr id="550" name="pacific science center 194.jpg"/>
            <p:cNvPicPr/>
            <p:nvPr/>
          </p:nvPicPr>
          <p:blipFill>
            <a:blip r:embed="rId2">
              <a:extLst/>
            </a:blip>
            <a:srcRect t="6683" r="94" b="6743"/>
            <a:stretch>
              <a:fillRect/>
            </a:stretch>
          </p:blipFill>
          <p:spPr>
            <a:xfrm>
              <a:off x="0" y="0"/>
              <a:ext cx="5448300" cy="7073900"/>
            </a:xfrm>
            <a:prstGeom prst="rect">
              <a:avLst/>
            </a:prstGeom>
            <a:ln>
              <a:noFill/>
            </a:ln>
            <a:effectLst/>
          </p:spPr>
        </p:pic>
        <p:pic>
          <p:nvPicPr>
            <p:cNvPr id="549" name="Picture 548"/>
            <p:cNvPicPr/>
            <p:nvPr/>
          </p:nvPicPr>
          <p:blipFill>
            <a:blip r:embed="rId3">
              <a:extLst/>
            </a:blip>
            <a:stretch>
              <a:fillRect/>
            </a:stretch>
          </p:blipFill>
          <p:spPr>
            <a:xfrm>
              <a:off x="-271847" y="-127000"/>
              <a:ext cx="5821747" cy="7327900"/>
            </a:xfrm>
            <a:prstGeom prst="rect">
              <a:avLst/>
            </a:prstGeom>
            <a:effectLst/>
          </p:spPr>
        </p:pic>
      </p:grpSp>
      <p:sp>
        <p:nvSpPr>
          <p:cNvPr id="552" name="Shape 552"/>
          <p:cNvSpPr/>
          <p:nvPr/>
        </p:nvSpPr>
        <p:spPr>
          <a:xfrm>
            <a:off x="7416800" y="3759200"/>
            <a:ext cx="1270000" cy="1270000"/>
          </a:xfrm>
          <a:custGeom>
            <a:avLst/>
            <a:gdLst/>
            <a:ahLst/>
            <a:cxnLst>
              <a:cxn ang="0">
                <a:pos x="wd2" y="hd2"/>
              </a:cxn>
              <a:cxn ang="5400000">
                <a:pos x="wd2" y="hd2"/>
              </a:cxn>
              <a:cxn ang="10800000">
                <a:pos x="wd2" y="hd2"/>
              </a:cxn>
              <a:cxn ang="16200000">
                <a:pos x="wd2" y="hd2"/>
              </a:cxn>
            </a:cxnLst>
            <a:rect l="0" t="0" r="r" b="b"/>
            <a:pathLst>
              <a:path w="21600" h="21600" extrusionOk="0">
                <a:moveTo>
                  <a:pt x="12096" y="14256"/>
                </a:moveTo>
                <a:lnTo>
                  <a:pt x="12096" y="21600"/>
                </a:lnTo>
                <a:lnTo>
                  <a:pt x="21600" y="10800"/>
                </a:lnTo>
                <a:lnTo>
                  <a:pt x="12096" y="0"/>
                </a:lnTo>
                <a:lnTo>
                  <a:pt x="12096" y="7344"/>
                </a:lnTo>
                <a:lnTo>
                  <a:pt x="0" y="7344"/>
                </a:lnTo>
                <a:lnTo>
                  <a:pt x="0" y="14256"/>
                </a:lnTo>
                <a:lnTo>
                  <a:pt x="12096" y="14256"/>
                </a:lnTo>
                <a:close/>
              </a:path>
            </a:pathLst>
          </a:custGeom>
          <a:blipFill>
            <a:blip r:embed="rId4"/>
          </a:blipFill>
          <a:ln w="25400">
            <a:solidFill>
              <a:srgbClr val="515151"/>
            </a:solidFill>
            <a:miter lim="400000"/>
          </a:ln>
        </p:spPr>
        <p:txBody>
          <a:bodyPr lIns="0" tIns="0" rIns="0" bIns="0" anchor="ctr"/>
          <a:lstStyle/>
          <a:p>
            <a:pPr lvl="0">
              <a:defRPr sz="4000" cap="none">
                <a:solidFill>
                  <a:srgbClr val="FFFB00"/>
                </a:solidFill>
                <a:effectLst>
                  <a:outerShdw blurRad="25400" dist="12700" dir="16200000" rotWithShape="0">
                    <a:srgbClr val="000000">
                      <a:alpha val="50000"/>
                    </a:srgbClr>
                  </a:outerShdw>
                </a:effectLst>
                <a:latin typeface="Palatino"/>
                <a:ea typeface="Palatino"/>
                <a:cs typeface="Palatino"/>
                <a:sym typeface="Palatino"/>
              </a:defRPr>
            </a:pPr>
            <a:endParaRPr/>
          </a:p>
        </p:txBody>
      </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Shape 554"/>
          <p:cNvSpPr>
            <a:spLocks noGrp="1"/>
          </p:cNvSpPr>
          <p:nvPr>
            <p:ph type="title"/>
          </p:nvPr>
        </p:nvSpPr>
        <p:spPr>
          <a:xfrm>
            <a:off x="635000" y="1104900"/>
            <a:ext cx="5638800" cy="825500"/>
          </a:xfrm>
          <a:prstGeom prst="rect">
            <a:avLst/>
          </a:prstGeom>
        </p:spPr>
        <p:txBody>
          <a:bodyPr>
            <a:normAutofit/>
          </a:bodyPr>
          <a:lstStyle>
            <a:lvl1pPr algn="l">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6. Antennae</a:t>
            </a:r>
          </a:p>
        </p:txBody>
      </p:sp>
      <p:pic>
        <p:nvPicPr>
          <p:cNvPr id="555" name="Picture 554"/>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Shape 557"/>
          <p:cNvSpPr>
            <a:spLocks noGrp="1"/>
          </p:cNvSpPr>
          <p:nvPr>
            <p:ph type="body" idx="1"/>
          </p:nvPr>
        </p:nvSpPr>
        <p:spPr>
          <a:xfrm>
            <a:off x="469900" y="5334000"/>
            <a:ext cx="5867400" cy="32766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These complex sensor organs are used to smell flowers and to locate the right milkweed leaves for laying eggs.</a:t>
            </a:r>
          </a:p>
        </p:txBody>
      </p:sp>
      <p:grpSp>
        <p:nvGrpSpPr>
          <p:cNvPr id="560" name="Group 560"/>
          <p:cNvGrpSpPr/>
          <p:nvPr/>
        </p:nvGrpSpPr>
        <p:grpSpPr>
          <a:xfrm>
            <a:off x="6560753" y="901700"/>
            <a:ext cx="5821747" cy="7327900"/>
            <a:chOff x="-271846" y="-127000"/>
            <a:chExt cx="5821746" cy="7327900"/>
          </a:xfrm>
        </p:grpSpPr>
        <p:pic>
          <p:nvPicPr>
            <p:cNvPr id="559" name="huntsville botanical garden 139.jpg"/>
            <p:cNvPicPr/>
            <p:nvPr/>
          </p:nvPicPr>
          <p:blipFill>
            <a:blip r:embed="rId2">
              <a:extLst/>
            </a:blip>
            <a:srcRect t="6816" r="94" b="6891"/>
            <a:stretch>
              <a:fillRect/>
            </a:stretch>
          </p:blipFill>
          <p:spPr>
            <a:xfrm>
              <a:off x="0" y="0"/>
              <a:ext cx="5448300" cy="7073900"/>
            </a:xfrm>
            <a:prstGeom prst="rect">
              <a:avLst/>
            </a:prstGeom>
            <a:ln>
              <a:noFill/>
            </a:ln>
            <a:effectLst/>
          </p:spPr>
        </p:pic>
        <p:pic>
          <p:nvPicPr>
            <p:cNvPr id="558" name="Picture 55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Shape 562"/>
          <p:cNvSpPr>
            <a:spLocks noGrp="1"/>
          </p:cNvSpPr>
          <p:nvPr>
            <p:ph type="body" idx="1"/>
          </p:nvPr>
        </p:nvSpPr>
        <p:spPr>
          <a:xfrm>
            <a:off x="419100" y="6921500"/>
            <a:ext cx="5867400" cy="19939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They are used for balance in flying and for migration.</a:t>
            </a:r>
          </a:p>
        </p:txBody>
      </p:sp>
      <p:grpSp>
        <p:nvGrpSpPr>
          <p:cNvPr id="565" name="Group 565"/>
          <p:cNvGrpSpPr/>
          <p:nvPr/>
        </p:nvGrpSpPr>
        <p:grpSpPr>
          <a:xfrm>
            <a:off x="6560753" y="901700"/>
            <a:ext cx="5821747" cy="7327900"/>
            <a:chOff x="-271846" y="-127000"/>
            <a:chExt cx="5821746" cy="7327900"/>
          </a:xfrm>
        </p:grpSpPr>
        <p:pic>
          <p:nvPicPr>
            <p:cNvPr id="564" name="huntsville botanical garden 139.jpg"/>
            <p:cNvPicPr/>
            <p:nvPr/>
          </p:nvPicPr>
          <p:blipFill>
            <a:blip r:embed="rId2">
              <a:extLst/>
            </a:blip>
            <a:srcRect t="6816" r="94" b="6891"/>
            <a:stretch>
              <a:fillRect/>
            </a:stretch>
          </p:blipFill>
          <p:spPr>
            <a:xfrm>
              <a:off x="0" y="0"/>
              <a:ext cx="5448300" cy="7073900"/>
            </a:xfrm>
            <a:prstGeom prst="rect">
              <a:avLst/>
            </a:prstGeom>
            <a:ln>
              <a:noFill/>
            </a:ln>
            <a:effectLst/>
          </p:spPr>
        </p:pic>
        <p:pic>
          <p:nvPicPr>
            <p:cNvPr id="563" name="Picture 562"/>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Shape 567"/>
          <p:cNvSpPr>
            <a:spLocks noGrp="1"/>
          </p:cNvSpPr>
          <p:nvPr>
            <p:ph type="body" idx="1"/>
          </p:nvPr>
        </p:nvSpPr>
        <p:spPr>
          <a:xfrm>
            <a:off x="457200" y="5308600"/>
            <a:ext cx="5867400" cy="32766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female’s antennae are tipped with red smell sensors that can sense the male’s perfume from as far as two miles away.</a:t>
            </a:r>
          </a:p>
        </p:txBody>
      </p:sp>
      <p:grpSp>
        <p:nvGrpSpPr>
          <p:cNvPr id="570" name="Group 570"/>
          <p:cNvGrpSpPr/>
          <p:nvPr/>
        </p:nvGrpSpPr>
        <p:grpSpPr>
          <a:xfrm>
            <a:off x="6560753" y="901700"/>
            <a:ext cx="5821747" cy="7327900"/>
            <a:chOff x="-271846" y="-127000"/>
            <a:chExt cx="5821746" cy="7327900"/>
          </a:xfrm>
        </p:grpSpPr>
        <p:pic>
          <p:nvPicPr>
            <p:cNvPr id="569" name="huntsville botanical garden 139.jpg"/>
            <p:cNvPicPr/>
            <p:nvPr/>
          </p:nvPicPr>
          <p:blipFill>
            <a:blip r:embed="rId2">
              <a:extLst/>
            </a:blip>
            <a:srcRect t="6816" r="94" b="6891"/>
            <a:stretch>
              <a:fillRect/>
            </a:stretch>
          </p:blipFill>
          <p:spPr>
            <a:xfrm>
              <a:off x="0" y="0"/>
              <a:ext cx="5448300" cy="7073900"/>
            </a:xfrm>
            <a:prstGeom prst="rect">
              <a:avLst/>
            </a:prstGeom>
            <a:ln>
              <a:noFill/>
            </a:ln>
            <a:effectLst/>
          </p:spPr>
        </p:pic>
        <p:pic>
          <p:nvPicPr>
            <p:cNvPr id="568" name="Picture 56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Shape 572"/>
          <p:cNvSpPr>
            <a:spLocks noGrp="1"/>
          </p:cNvSpPr>
          <p:nvPr>
            <p:ph type="body" idx="1"/>
          </p:nvPr>
        </p:nvSpPr>
        <p:spPr>
          <a:xfrm>
            <a:off x="508000" y="4343400"/>
            <a:ext cx="5867400" cy="48006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Within this tiny egg is an entire world of genetic information. </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It contains the instructions for the construction of the caterpillar’s body.</a:t>
            </a:r>
          </a:p>
        </p:txBody>
      </p:sp>
      <p:sp>
        <p:nvSpPr>
          <p:cNvPr id="573" name="Shape 573"/>
          <p:cNvSpPr/>
          <p:nvPr/>
        </p:nvSpPr>
        <p:spPr>
          <a:xfrm>
            <a:off x="508000" y="850900"/>
            <a:ext cx="5867400" cy="1879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Let’s return to the place we started -- </a:t>
            </a:r>
            <a:r>
              <a:rPr sz="3600" b="1" spc="-47">
                <a:solidFill>
                  <a:srgbClr val="CBCBCB"/>
                </a:solidFill>
                <a:latin typeface="Georgia"/>
                <a:ea typeface="Georgia"/>
                <a:cs typeface="Georgia"/>
                <a:sym typeface="Georgia"/>
              </a:rPr>
              <a:t>THE BUTTERFLY’S EGG</a:t>
            </a:r>
          </a:p>
        </p:txBody>
      </p:sp>
      <p:grpSp>
        <p:nvGrpSpPr>
          <p:cNvPr id="576" name="Group 576"/>
          <p:cNvGrpSpPr/>
          <p:nvPr/>
        </p:nvGrpSpPr>
        <p:grpSpPr>
          <a:xfrm>
            <a:off x="6509953" y="863600"/>
            <a:ext cx="5821747" cy="7327900"/>
            <a:chOff x="-266700" y="-127000"/>
            <a:chExt cx="5821746" cy="7327900"/>
          </a:xfrm>
        </p:grpSpPr>
        <p:pic>
          <p:nvPicPr>
            <p:cNvPr id="575" name="butterfly_egg.png"/>
            <p:cNvPicPr/>
            <p:nvPr/>
          </p:nvPicPr>
          <p:blipFill>
            <a:blip r:embed="rId2">
              <a:extLst/>
            </a:blip>
            <a:srcRect l="18831" r="18771"/>
            <a:stretch>
              <a:fillRect/>
            </a:stretch>
          </p:blipFill>
          <p:spPr>
            <a:xfrm>
              <a:off x="0" y="0"/>
              <a:ext cx="5453447" cy="7073900"/>
            </a:xfrm>
            <a:prstGeom prst="rect">
              <a:avLst/>
            </a:prstGeom>
            <a:ln>
              <a:noFill/>
            </a:ln>
            <a:effectLst/>
          </p:spPr>
        </p:pic>
        <p:pic>
          <p:nvPicPr>
            <p:cNvPr id="574" name="Picture 573"/>
            <p:cNvPicPr/>
            <p:nvPr/>
          </p:nvPicPr>
          <p:blipFill>
            <a:blip r:embed="rId3">
              <a:extLst/>
            </a:blip>
            <a:stretch>
              <a:fillRect/>
            </a:stretch>
          </p:blipFill>
          <p:spPr>
            <a:xfrm>
              <a:off x="-266700" y="-127000"/>
              <a:ext cx="5821747" cy="7327900"/>
            </a:xfrm>
            <a:prstGeom prst="rect">
              <a:avLst/>
            </a:prstGeom>
            <a:effectLst/>
          </p:spPr>
        </p:pic>
      </p:grpSp>
      <p:sp>
        <p:nvSpPr>
          <p:cNvPr id="577" name="Shape 577"/>
          <p:cNvSpPr/>
          <p:nvPr/>
        </p:nvSpPr>
        <p:spPr>
          <a:xfrm rot="21592341">
            <a:off x="6972300" y="2667000"/>
            <a:ext cx="1270000" cy="1270000"/>
          </a:xfrm>
          <a:custGeom>
            <a:avLst/>
            <a:gdLst/>
            <a:ahLst/>
            <a:cxnLst>
              <a:cxn ang="0">
                <a:pos x="wd2" y="hd2"/>
              </a:cxn>
              <a:cxn ang="5400000">
                <a:pos x="wd2" y="hd2"/>
              </a:cxn>
              <a:cxn ang="10800000">
                <a:pos x="wd2" y="hd2"/>
              </a:cxn>
              <a:cxn ang="16200000">
                <a:pos x="wd2" y="hd2"/>
              </a:cxn>
            </a:cxnLst>
            <a:rect l="0" t="0" r="r" b="b"/>
            <a:pathLst>
              <a:path w="21600" h="21600" extrusionOk="0">
                <a:moveTo>
                  <a:pt x="11239" y="13823"/>
                </a:moveTo>
                <a:lnTo>
                  <a:pt x="11239" y="21600"/>
                </a:lnTo>
                <a:lnTo>
                  <a:pt x="21600" y="10800"/>
                </a:lnTo>
                <a:lnTo>
                  <a:pt x="11239" y="0"/>
                </a:lnTo>
                <a:lnTo>
                  <a:pt x="11239" y="7777"/>
                </a:lnTo>
                <a:lnTo>
                  <a:pt x="0" y="7777"/>
                </a:lnTo>
                <a:lnTo>
                  <a:pt x="0" y="13823"/>
                </a:lnTo>
                <a:lnTo>
                  <a:pt x="11239" y="13823"/>
                </a:lnTo>
                <a:close/>
              </a:path>
            </a:pathLst>
          </a:custGeom>
          <a:blipFill>
            <a:blip r:embed="rId4"/>
          </a:blipFill>
          <a:ln w="25400">
            <a:solidFill>
              <a:srgbClr val="515151"/>
            </a:solidFill>
            <a:miter lim="400000"/>
          </a:ln>
        </p:spPr>
        <p:txBody>
          <a:bodyPr lIns="0" tIns="0" rIns="0" bIns="0" anchor="ctr"/>
          <a:lstStyle/>
          <a:p>
            <a:pPr lvl="0">
              <a:defRPr sz="4000" cap="none">
                <a:solidFill>
                  <a:srgbClr val="F3F1D8"/>
                </a:solidFill>
                <a:effectLst>
                  <a:outerShdw blurRad="25400" dist="12700" dir="16200000" rotWithShape="0">
                    <a:srgbClr val="000000">
                      <a:alpha val="50000"/>
                    </a:srgbClr>
                  </a:outerShdw>
                </a:effectLst>
                <a:latin typeface="Palatino"/>
                <a:ea typeface="Palatino"/>
                <a:cs typeface="Palatino"/>
                <a:sym typeface="Palatino"/>
              </a:defRPr>
            </a:pPr>
            <a:endParaRPr/>
          </a:p>
        </p:txBody>
      </p:sp>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 name="Shape 579"/>
          <p:cNvSpPr>
            <a:spLocks noGrp="1"/>
          </p:cNvSpPr>
          <p:nvPr>
            <p:ph type="body" idx="1"/>
          </p:nvPr>
        </p:nvSpPr>
        <p:spPr>
          <a:xfrm>
            <a:off x="381000" y="3543300"/>
            <a:ext cx="5867400" cy="5308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contains the instructions to create the intelligence the caterpillar needs to operate all of its organs, to maneuver within its environment, to digest leaves, to avoid predators, to know when and how to molt, to pupate, etc.</a:t>
            </a:r>
          </a:p>
        </p:txBody>
      </p:sp>
      <p:grpSp>
        <p:nvGrpSpPr>
          <p:cNvPr id="582" name="Group 582"/>
          <p:cNvGrpSpPr/>
          <p:nvPr/>
        </p:nvGrpSpPr>
        <p:grpSpPr>
          <a:xfrm>
            <a:off x="6560753" y="901700"/>
            <a:ext cx="5821747" cy="7327900"/>
            <a:chOff x="-271846" y="-127000"/>
            <a:chExt cx="5821746" cy="7327900"/>
          </a:xfrm>
        </p:grpSpPr>
        <p:pic>
          <p:nvPicPr>
            <p:cNvPr id="581" name="iStock_000015659882Medium.jpg"/>
            <p:cNvPicPr/>
            <p:nvPr/>
          </p:nvPicPr>
          <p:blipFill>
            <a:blip r:embed="rId2">
              <a:extLst/>
            </a:blip>
            <a:srcRect t="7610" b="7610"/>
            <a:stretch>
              <a:fillRect/>
            </a:stretch>
          </p:blipFill>
          <p:spPr>
            <a:xfrm>
              <a:off x="0" y="0"/>
              <a:ext cx="5448300" cy="7073900"/>
            </a:xfrm>
            <a:prstGeom prst="rect">
              <a:avLst/>
            </a:prstGeom>
            <a:ln>
              <a:noFill/>
            </a:ln>
            <a:effectLst/>
          </p:spPr>
        </p:pic>
        <p:pic>
          <p:nvPicPr>
            <p:cNvPr id="580" name="Picture 579"/>
            <p:cNvPicPr/>
            <p:nvPr/>
          </p:nvPicPr>
          <p:blipFill>
            <a:blip r:embed="rId3">
              <a:extLst/>
            </a:blip>
            <a:stretch>
              <a:fillRect/>
            </a:stretch>
          </p:blipFill>
          <p:spPr>
            <a:xfrm>
              <a:off x="-271847" y="-127000"/>
              <a:ext cx="5821747" cy="7327900"/>
            </a:xfrm>
            <a:prstGeom prst="rect">
              <a:avLst/>
            </a:prstGeom>
            <a:effectLst/>
          </p:spPr>
        </p:pic>
      </p:grpSp>
      <p:sp>
        <p:nvSpPr>
          <p:cNvPr id="583" name="Shape 583"/>
          <p:cNvSpPr/>
          <p:nvPr/>
        </p:nvSpPr>
        <p:spPr>
          <a:xfrm rot="21592341">
            <a:off x="8521700" y="2590800"/>
            <a:ext cx="1270000" cy="1270000"/>
          </a:xfrm>
          <a:custGeom>
            <a:avLst/>
            <a:gdLst/>
            <a:ahLst/>
            <a:cxnLst>
              <a:cxn ang="0">
                <a:pos x="wd2" y="hd2"/>
              </a:cxn>
              <a:cxn ang="5400000">
                <a:pos x="wd2" y="hd2"/>
              </a:cxn>
              <a:cxn ang="10800000">
                <a:pos x="wd2" y="hd2"/>
              </a:cxn>
              <a:cxn ang="16200000">
                <a:pos x="wd2" y="hd2"/>
              </a:cxn>
            </a:cxnLst>
            <a:rect l="0" t="0" r="r" b="b"/>
            <a:pathLst>
              <a:path w="21600" h="21600" extrusionOk="0">
                <a:moveTo>
                  <a:pt x="11239" y="13823"/>
                </a:moveTo>
                <a:lnTo>
                  <a:pt x="11239" y="21600"/>
                </a:lnTo>
                <a:lnTo>
                  <a:pt x="21600" y="10800"/>
                </a:lnTo>
                <a:lnTo>
                  <a:pt x="11239" y="0"/>
                </a:lnTo>
                <a:lnTo>
                  <a:pt x="11239" y="7777"/>
                </a:lnTo>
                <a:lnTo>
                  <a:pt x="0" y="7777"/>
                </a:lnTo>
                <a:lnTo>
                  <a:pt x="0" y="13823"/>
                </a:lnTo>
                <a:lnTo>
                  <a:pt x="11239" y="13823"/>
                </a:lnTo>
                <a:close/>
              </a:path>
            </a:pathLst>
          </a:custGeom>
          <a:blipFill>
            <a:blip r:embed="rId4"/>
          </a:blipFill>
          <a:ln w="25400">
            <a:solidFill>
              <a:srgbClr val="515151"/>
            </a:solidFill>
            <a:miter lim="400000"/>
          </a:ln>
        </p:spPr>
        <p:txBody>
          <a:bodyPr lIns="0" tIns="0" rIns="0" bIns="0" anchor="ctr"/>
          <a:lstStyle/>
          <a:p>
            <a:pPr lvl="0">
              <a:defRPr sz="4000" cap="none">
                <a:solidFill>
                  <a:srgbClr val="F3F1D8"/>
                </a:solidFill>
                <a:effectLst>
                  <a:outerShdw blurRad="25400" dist="12700" dir="16200000" rotWithShape="0">
                    <a:srgbClr val="000000">
                      <a:alpha val="50000"/>
                    </a:srgbClr>
                  </a:outerShdw>
                </a:effectLst>
                <a:latin typeface="Palatino"/>
                <a:ea typeface="Palatino"/>
                <a:cs typeface="Palatino"/>
                <a:sym typeface="Palatino"/>
              </a:defRPr>
            </a:pPr>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a:spLocks noGrp="1"/>
          </p:cNvSpPr>
          <p:nvPr>
            <p:ph type="body" idx="1"/>
          </p:nvPr>
        </p:nvSpPr>
        <p:spPr>
          <a:xfrm>
            <a:off x="762000" y="4038600"/>
            <a:ext cx="11468100" cy="4800600"/>
          </a:xfrm>
          <a:prstGeom prst="rect">
            <a:avLst/>
          </a:prstGeom>
        </p:spPr>
        <p:txBody>
          <a:bodyPr/>
          <a:lstStyle>
            <a:lvl1pPr>
              <a:lnSpc>
                <a:spcPct val="110000"/>
              </a:lnSpc>
              <a:defRPr sz="4500" spc="-59">
                <a:latin typeface="Georgia"/>
                <a:ea typeface="Georgia"/>
                <a:cs typeface="Georgia"/>
                <a:sym typeface="Georgia"/>
              </a:defRPr>
            </a:lvl1pPr>
          </a:lstStyle>
          <a:p>
            <a:pPr lvl="0">
              <a:defRPr sz="1800" spc="0">
                <a:solidFill>
                  <a:srgbClr val="000000"/>
                </a:solidFill>
              </a:defRPr>
            </a:pPr>
            <a:r>
              <a:rPr sz="4500" spc="-59">
                <a:solidFill>
                  <a:srgbClr val="CBCBCB"/>
                </a:solidFill>
              </a:rPr>
              <a:t>“For every house is builded by some man; but he that built all things is God” (Hebrews 3:4). </a:t>
            </a:r>
          </a:p>
        </p:txBody>
      </p:sp>
      <p:sp>
        <p:nvSpPr>
          <p:cNvPr id="101" name="Shape 101"/>
          <p:cNvSpPr/>
          <p:nvPr/>
        </p:nvSpPr>
        <p:spPr>
          <a:xfrm>
            <a:off x="762000" y="1485900"/>
            <a:ext cx="11468100" cy="2120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4800" cap="none" spc="-63">
                <a:solidFill>
                  <a:srgbClr val="CBCBCB"/>
                </a:solidFill>
                <a:latin typeface="Georgia Bold"/>
                <a:ea typeface="Georgia Bold"/>
                <a:cs typeface="Georgia Bold"/>
                <a:sym typeface="Georgia Bold"/>
              </a:defRPr>
            </a:lvl1pPr>
          </a:lstStyle>
          <a:p>
            <a:pPr lvl="0">
              <a:defRPr sz="1800" spc="0">
                <a:solidFill>
                  <a:srgbClr val="000000"/>
                </a:solidFill>
              </a:defRPr>
            </a:pPr>
            <a:r>
              <a:rPr sz="4800" spc="-63">
                <a:solidFill>
                  <a:srgbClr val="CBCBCB"/>
                </a:solidFill>
              </a:rPr>
              <a:t>Proving the existence of God from the “design” of life is Scriptural</a:t>
            </a:r>
          </a:p>
        </p:txBody>
      </p:sp>
    </p:spTree>
  </p:cSld>
  <p:clrMapOvr>
    <a:masterClrMapping/>
  </p:clrMapOvr>
  <p:transition spd="med"/>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Shape 585"/>
          <p:cNvSpPr>
            <a:spLocks noGrp="1"/>
          </p:cNvSpPr>
          <p:nvPr>
            <p:ph type="body" idx="1"/>
          </p:nvPr>
        </p:nvSpPr>
        <p:spPr>
          <a:xfrm>
            <a:off x="279400" y="4762500"/>
            <a:ext cx="5867400" cy="4013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contains the instructions for the incredibly complex process of the final molting and formation of the pupa, including the amazing cremaster mechanism.</a:t>
            </a:r>
          </a:p>
        </p:txBody>
      </p:sp>
      <p:grpSp>
        <p:nvGrpSpPr>
          <p:cNvPr id="588" name="Group 588"/>
          <p:cNvGrpSpPr/>
          <p:nvPr/>
        </p:nvGrpSpPr>
        <p:grpSpPr>
          <a:xfrm>
            <a:off x="6560753" y="901700"/>
            <a:ext cx="5821747" cy="7327900"/>
            <a:chOff x="-271846" y="-127000"/>
            <a:chExt cx="5821746" cy="7327900"/>
          </a:xfrm>
        </p:grpSpPr>
        <p:pic>
          <p:nvPicPr>
            <p:cNvPr id="587" name="iStock_000015659882Medium - Version 2.jpg"/>
            <p:cNvPicPr/>
            <p:nvPr/>
          </p:nvPicPr>
          <p:blipFill>
            <a:blip r:embed="rId2">
              <a:extLst/>
            </a:blip>
            <a:srcRect t="7743" r="94" b="7685"/>
            <a:stretch>
              <a:fillRect/>
            </a:stretch>
          </p:blipFill>
          <p:spPr>
            <a:xfrm>
              <a:off x="0" y="0"/>
              <a:ext cx="5448300" cy="7073900"/>
            </a:xfrm>
            <a:prstGeom prst="rect">
              <a:avLst/>
            </a:prstGeom>
            <a:ln>
              <a:noFill/>
            </a:ln>
            <a:effectLst/>
          </p:spPr>
        </p:pic>
        <p:pic>
          <p:nvPicPr>
            <p:cNvPr id="586" name="Picture 58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a:spLocks noGrp="1"/>
          </p:cNvSpPr>
          <p:nvPr>
            <p:ph type="body" idx="1"/>
          </p:nvPr>
        </p:nvSpPr>
        <p:spPr>
          <a:xfrm>
            <a:off x="381000" y="4673600"/>
            <a:ext cx="5867400" cy="4013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contains the instructions for the death and dissolution of the caterpillar into a biological soup and the reformation of that soup into a beautiful butterfly.</a:t>
            </a:r>
          </a:p>
        </p:txBody>
      </p:sp>
      <p:grpSp>
        <p:nvGrpSpPr>
          <p:cNvPr id="593" name="Group 593"/>
          <p:cNvGrpSpPr/>
          <p:nvPr/>
        </p:nvGrpSpPr>
        <p:grpSpPr>
          <a:xfrm>
            <a:off x="6560753" y="901700"/>
            <a:ext cx="5821747" cy="7327900"/>
            <a:chOff x="-271846" y="-127000"/>
            <a:chExt cx="5821746" cy="7327900"/>
          </a:xfrm>
        </p:grpSpPr>
        <p:pic>
          <p:nvPicPr>
            <p:cNvPr id="592" name="iStock_000015659882Medium - Version 2.jpg"/>
            <p:cNvPicPr/>
            <p:nvPr/>
          </p:nvPicPr>
          <p:blipFill>
            <a:blip r:embed="rId2">
              <a:extLst/>
            </a:blip>
            <a:srcRect t="7743" r="94" b="7685"/>
            <a:stretch>
              <a:fillRect/>
            </a:stretch>
          </p:blipFill>
          <p:spPr>
            <a:xfrm>
              <a:off x="0" y="0"/>
              <a:ext cx="5448300" cy="7073900"/>
            </a:xfrm>
            <a:prstGeom prst="rect">
              <a:avLst/>
            </a:prstGeom>
            <a:ln>
              <a:noFill/>
            </a:ln>
            <a:effectLst/>
          </p:spPr>
        </p:pic>
        <p:pic>
          <p:nvPicPr>
            <p:cNvPr id="591" name="Picture 59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Shape 595"/>
          <p:cNvSpPr>
            <a:spLocks noGrp="1"/>
          </p:cNvSpPr>
          <p:nvPr>
            <p:ph type="body" idx="1"/>
          </p:nvPr>
        </p:nvSpPr>
        <p:spPr>
          <a:xfrm>
            <a:off x="393700" y="3638550"/>
            <a:ext cx="5867400" cy="56007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contains the instructions not only to construct the butterfly in all of its mind-boggling complexity, but also to create the butterfly’s amazing brain and the intelligence needed to thrive within its environment.</a:t>
            </a:r>
          </a:p>
        </p:txBody>
      </p:sp>
      <p:grpSp>
        <p:nvGrpSpPr>
          <p:cNvPr id="598" name="Group 598"/>
          <p:cNvGrpSpPr/>
          <p:nvPr/>
        </p:nvGrpSpPr>
        <p:grpSpPr>
          <a:xfrm>
            <a:off x="6560753" y="901700"/>
            <a:ext cx="5821747" cy="7327900"/>
            <a:chOff x="-271846" y="-127000"/>
            <a:chExt cx="5821746" cy="7327900"/>
          </a:xfrm>
        </p:grpSpPr>
        <p:pic>
          <p:nvPicPr>
            <p:cNvPr id="597" name="iStock_000015659882Medium - Version 2.jpg"/>
            <p:cNvPicPr/>
            <p:nvPr/>
          </p:nvPicPr>
          <p:blipFill>
            <a:blip r:embed="rId2">
              <a:extLst/>
            </a:blip>
            <a:srcRect t="7743" r="94" b="7685"/>
            <a:stretch>
              <a:fillRect/>
            </a:stretch>
          </p:blipFill>
          <p:spPr>
            <a:xfrm>
              <a:off x="0" y="0"/>
              <a:ext cx="5448300" cy="7073900"/>
            </a:xfrm>
            <a:prstGeom prst="rect">
              <a:avLst/>
            </a:prstGeom>
            <a:ln>
              <a:noFill/>
            </a:ln>
            <a:effectLst/>
          </p:spPr>
        </p:pic>
        <p:pic>
          <p:nvPicPr>
            <p:cNvPr id="596" name="Picture 59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Shape 600"/>
          <p:cNvSpPr>
            <a:spLocks noGrp="1"/>
          </p:cNvSpPr>
          <p:nvPr>
            <p:ph type="body" idx="1"/>
          </p:nvPr>
        </p:nvSpPr>
        <p:spPr>
          <a:xfrm>
            <a:off x="419100" y="2476500"/>
            <a:ext cx="5867400" cy="59563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contains the instructions for the bewildering multi-thousand mile migration to a place it has never been and in the absence of any earthly guide. It would seem, in fact, that the genetic code within that tiny butterfly egg contains a map of a large part of the earth!</a:t>
            </a:r>
          </a:p>
        </p:txBody>
      </p:sp>
      <p:grpSp>
        <p:nvGrpSpPr>
          <p:cNvPr id="603" name="Group 603"/>
          <p:cNvGrpSpPr/>
          <p:nvPr/>
        </p:nvGrpSpPr>
        <p:grpSpPr>
          <a:xfrm>
            <a:off x="6560753" y="901700"/>
            <a:ext cx="5821747" cy="7327900"/>
            <a:chOff x="-271846" y="-127000"/>
            <a:chExt cx="5821746" cy="7327900"/>
          </a:xfrm>
        </p:grpSpPr>
        <p:pic>
          <p:nvPicPr>
            <p:cNvPr id="602" name="iStock_000015659882Medium - Version 2.jpg"/>
            <p:cNvPicPr/>
            <p:nvPr/>
          </p:nvPicPr>
          <p:blipFill>
            <a:blip r:embed="rId2">
              <a:extLst/>
            </a:blip>
            <a:srcRect t="7743" r="94" b="7685"/>
            <a:stretch>
              <a:fillRect/>
            </a:stretch>
          </p:blipFill>
          <p:spPr>
            <a:xfrm>
              <a:off x="0" y="0"/>
              <a:ext cx="5448300" cy="7073900"/>
            </a:xfrm>
            <a:prstGeom prst="rect">
              <a:avLst/>
            </a:prstGeom>
            <a:ln>
              <a:noFill/>
            </a:ln>
            <a:effectLst/>
          </p:spPr>
        </p:pic>
        <p:pic>
          <p:nvPicPr>
            <p:cNvPr id="601" name="Picture 60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Shape 605"/>
          <p:cNvSpPr>
            <a:spLocks noGrp="1"/>
          </p:cNvSpPr>
          <p:nvPr>
            <p:ph type="body" idx="1"/>
          </p:nvPr>
        </p:nvSpPr>
        <p:spPr>
          <a:xfrm>
            <a:off x="355600" y="6350000"/>
            <a:ext cx="5867400" cy="22987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And it contains the information for constructing copies of itself.</a:t>
            </a:r>
          </a:p>
        </p:txBody>
      </p:sp>
      <p:grpSp>
        <p:nvGrpSpPr>
          <p:cNvPr id="608" name="Group 608"/>
          <p:cNvGrpSpPr/>
          <p:nvPr/>
        </p:nvGrpSpPr>
        <p:grpSpPr>
          <a:xfrm>
            <a:off x="6560753" y="901700"/>
            <a:ext cx="5821747" cy="7327900"/>
            <a:chOff x="-271846" y="-127000"/>
            <a:chExt cx="5821746" cy="7327900"/>
          </a:xfrm>
        </p:grpSpPr>
        <p:pic>
          <p:nvPicPr>
            <p:cNvPr id="607" name="iStock_000015659882Medium - Version 2.jpg"/>
            <p:cNvPicPr/>
            <p:nvPr/>
          </p:nvPicPr>
          <p:blipFill>
            <a:blip r:embed="rId2">
              <a:extLst/>
            </a:blip>
            <a:srcRect t="7743" r="94" b="7685"/>
            <a:stretch>
              <a:fillRect/>
            </a:stretch>
          </p:blipFill>
          <p:spPr>
            <a:xfrm>
              <a:off x="0" y="0"/>
              <a:ext cx="5448300" cy="7073900"/>
            </a:xfrm>
            <a:prstGeom prst="rect">
              <a:avLst/>
            </a:prstGeom>
            <a:ln>
              <a:noFill/>
            </a:ln>
            <a:effectLst/>
          </p:spPr>
        </p:pic>
        <p:pic>
          <p:nvPicPr>
            <p:cNvPr id="606" name="Picture 60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Shape 610"/>
          <p:cNvSpPr>
            <a:spLocks noGrp="1"/>
          </p:cNvSpPr>
          <p:nvPr>
            <p:ph type="body" idx="1"/>
          </p:nvPr>
        </p:nvSpPr>
        <p:spPr>
          <a:xfrm>
            <a:off x="381000" y="5283200"/>
            <a:ext cx="5867400" cy="3225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If the butterfly is the product of evolution, then evolution is miraculous and has all of the characteristics of Almighty God!</a:t>
            </a:r>
          </a:p>
        </p:txBody>
      </p:sp>
      <p:grpSp>
        <p:nvGrpSpPr>
          <p:cNvPr id="613" name="Group 613"/>
          <p:cNvGrpSpPr/>
          <p:nvPr/>
        </p:nvGrpSpPr>
        <p:grpSpPr>
          <a:xfrm>
            <a:off x="6560753" y="901700"/>
            <a:ext cx="5821747" cy="7327900"/>
            <a:chOff x="-271846" y="-127000"/>
            <a:chExt cx="5821746" cy="7327900"/>
          </a:xfrm>
        </p:grpSpPr>
        <p:pic>
          <p:nvPicPr>
            <p:cNvPr id="612" name="huntsville botanical garden 139.jpg"/>
            <p:cNvPicPr/>
            <p:nvPr/>
          </p:nvPicPr>
          <p:blipFill>
            <a:blip r:embed="rId2">
              <a:extLst/>
            </a:blip>
            <a:srcRect t="6816" r="94" b="6891"/>
            <a:stretch>
              <a:fillRect/>
            </a:stretch>
          </p:blipFill>
          <p:spPr>
            <a:xfrm>
              <a:off x="0" y="0"/>
              <a:ext cx="5448300" cy="7073900"/>
            </a:xfrm>
            <a:prstGeom prst="rect">
              <a:avLst/>
            </a:prstGeom>
            <a:ln>
              <a:noFill/>
            </a:ln>
            <a:effectLst/>
          </p:spPr>
        </p:pic>
        <p:pic>
          <p:nvPicPr>
            <p:cNvPr id="611" name="Picture 61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Shape 615"/>
          <p:cNvSpPr/>
          <p:nvPr/>
        </p:nvSpPr>
        <p:spPr>
          <a:xfrm>
            <a:off x="774700" y="1092200"/>
            <a:ext cx="4279900" cy="16383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Trilobite</a:t>
            </a:r>
          </a:p>
        </p:txBody>
      </p:sp>
      <p:pic>
        <p:nvPicPr>
          <p:cNvPr id="616" name="Picture 615"/>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Shape 618"/>
          <p:cNvSpPr>
            <a:spLocks noGrp="1"/>
          </p:cNvSpPr>
          <p:nvPr>
            <p:ph type="body" idx="1"/>
          </p:nvPr>
        </p:nvSpPr>
        <p:spPr>
          <a:xfrm>
            <a:off x="355600" y="5905500"/>
            <a:ext cx="5867400" cy="32766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trilobite is an extinct arthropod, which is a hard-bodied, segmented creature. It lived in the sea.</a:t>
            </a:r>
          </a:p>
        </p:txBody>
      </p:sp>
      <p:grpSp>
        <p:nvGrpSpPr>
          <p:cNvPr id="621" name="Group 621"/>
          <p:cNvGrpSpPr/>
          <p:nvPr/>
        </p:nvGrpSpPr>
        <p:grpSpPr>
          <a:xfrm>
            <a:off x="6560753" y="901700"/>
            <a:ext cx="5821747" cy="7327900"/>
            <a:chOff x="-266700" y="-127000"/>
            <a:chExt cx="5821746" cy="7327900"/>
          </a:xfrm>
        </p:grpSpPr>
        <p:pic>
          <p:nvPicPr>
            <p:cNvPr id="620" name="my trilobite 5.jpg"/>
            <p:cNvPicPr/>
            <p:nvPr/>
          </p:nvPicPr>
          <p:blipFill>
            <a:blip r:embed="rId2">
              <a:extLst/>
            </a:blip>
            <a:srcRect l="8382" r="30185"/>
            <a:stretch>
              <a:fillRect/>
            </a:stretch>
          </p:blipFill>
          <p:spPr>
            <a:xfrm>
              <a:off x="0" y="0"/>
              <a:ext cx="5453447" cy="7073900"/>
            </a:xfrm>
            <a:prstGeom prst="rect">
              <a:avLst/>
            </a:prstGeom>
            <a:ln>
              <a:noFill/>
            </a:ln>
            <a:effectLst/>
          </p:spPr>
        </p:pic>
        <p:pic>
          <p:nvPicPr>
            <p:cNvPr id="619" name="Picture 61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Shape 623"/>
          <p:cNvSpPr>
            <a:spLocks noGrp="1"/>
          </p:cNvSpPr>
          <p:nvPr>
            <p:ph type="body" idx="1"/>
          </p:nvPr>
        </p:nvSpPr>
        <p:spPr>
          <a:xfrm>
            <a:off x="787400" y="5397500"/>
            <a:ext cx="4851400" cy="31750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Trilobite means “three lobed” and refers to the lobes that run lengthwise down its body.</a:t>
            </a:r>
          </a:p>
        </p:txBody>
      </p:sp>
      <p:grpSp>
        <p:nvGrpSpPr>
          <p:cNvPr id="626" name="Group 626"/>
          <p:cNvGrpSpPr/>
          <p:nvPr/>
        </p:nvGrpSpPr>
        <p:grpSpPr>
          <a:xfrm>
            <a:off x="6560753" y="901700"/>
            <a:ext cx="5821747" cy="7327900"/>
            <a:chOff x="-271846" y="-127000"/>
            <a:chExt cx="5821746" cy="7327900"/>
          </a:xfrm>
        </p:grpSpPr>
        <p:pic>
          <p:nvPicPr>
            <p:cNvPr id="625" name="my trilobite 6.jpg"/>
            <p:cNvPicPr/>
            <p:nvPr/>
          </p:nvPicPr>
          <p:blipFill>
            <a:blip r:embed="rId2">
              <a:extLst/>
            </a:blip>
            <a:srcRect t="1899" b="1899"/>
            <a:stretch>
              <a:fillRect/>
            </a:stretch>
          </p:blipFill>
          <p:spPr>
            <a:xfrm>
              <a:off x="0" y="0"/>
              <a:ext cx="5448300" cy="7073900"/>
            </a:xfrm>
            <a:prstGeom prst="rect">
              <a:avLst/>
            </a:prstGeom>
            <a:ln>
              <a:noFill/>
            </a:ln>
            <a:effectLst/>
          </p:spPr>
        </p:pic>
        <p:pic>
          <p:nvPicPr>
            <p:cNvPr id="624" name="Picture 623"/>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Shape 628"/>
          <p:cNvSpPr>
            <a:spLocks noGrp="1"/>
          </p:cNvSpPr>
          <p:nvPr>
            <p:ph type="body" idx="1"/>
          </p:nvPr>
        </p:nvSpPr>
        <p:spPr>
          <a:xfrm>
            <a:off x="482600" y="5842000"/>
            <a:ext cx="5664200" cy="2844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trilobite existed in a bewildering number of varieties, with 15-20,000 known species.</a:t>
            </a:r>
          </a:p>
        </p:txBody>
      </p:sp>
      <p:grpSp>
        <p:nvGrpSpPr>
          <p:cNvPr id="631" name="Group 631"/>
          <p:cNvGrpSpPr/>
          <p:nvPr/>
        </p:nvGrpSpPr>
        <p:grpSpPr>
          <a:xfrm>
            <a:off x="6560753" y="901700"/>
            <a:ext cx="5821747" cy="7327900"/>
            <a:chOff x="-266700" y="-127000"/>
            <a:chExt cx="5821746" cy="7327900"/>
          </a:xfrm>
        </p:grpSpPr>
        <p:pic>
          <p:nvPicPr>
            <p:cNvPr id="630" name="Smithsonean Natural History Museum 250.jpg"/>
            <p:cNvPicPr/>
            <p:nvPr/>
          </p:nvPicPr>
          <p:blipFill>
            <a:blip r:embed="rId2">
              <a:extLst/>
            </a:blip>
            <a:srcRect l="31889" r="16746"/>
            <a:stretch>
              <a:fillRect/>
            </a:stretch>
          </p:blipFill>
          <p:spPr>
            <a:xfrm>
              <a:off x="0" y="0"/>
              <a:ext cx="5453447" cy="7073900"/>
            </a:xfrm>
            <a:prstGeom prst="rect">
              <a:avLst/>
            </a:prstGeom>
            <a:ln>
              <a:noFill/>
            </a:ln>
            <a:effectLst/>
          </p:spPr>
        </p:pic>
        <p:pic>
          <p:nvPicPr>
            <p:cNvPr id="629" name="Picture 62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p:cNvSpPr>
          <p:nvPr>
            <p:ph type="body" idx="1"/>
          </p:nvPr>
        </p:nvSpPr>
        <p:spPr>
          <a:xfrm>
            <a:off x="546100" y="6819900"/>
            <a:ext cx="6604000" cy="29464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Sir Isaac Newton said,</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“In the absence of any other proof, the thumb alone would convince me of God’s existence.”</a:t>
            </a:r>
          </a:p>
        </p:txBody>
      </p:sp>
      <p:grpSp>
        <p:nvGrpSpPr>
          <p:cNvPr id="106" name="Group 106"/>
          <p:cNvGrpSpPr/>
          <p:nvPr/>
        </p:nvGrpSpPr>
        <p:grpSpPr>
          <a:xfrm>
            <a:off x="7758917" y="2933700"/>
            <a:ext cx="4725183" cy="5905500"/>
            <a:chOff x="-266700" y="-127000"/>
            <a:chExt cx="4725182" cy="5905500"/>
          </a:xfrm>
        </p:grpSpPr>
        <p:pic>
          <p:nvPicPr>
            <p:cNvPr id="105" name="Thumbup.png"/>
            <p:cNvPicPr/>
            <p:nvPr/>
          </p:nvPicPr>
          <p:blipFill>
            <a:blip r:embed="rId2">
              <a:extLst/>
            </a:blip>
            <a:srcRect l="15496" r="15615"/>
            <a:stretch>
              <a:fillRect/>
            </a:stretch>
          </p:blipFill>
          <p:spPr>
            <a:xfrm>
              <a:off x="0" y="0"/>
              <a:ext cx="4356883" cy="5651500"/>
            </a:xfrm>
            <a:prstGeom prst="rect">
              <a:avLst/>
            </a:prstGeom>
            <a:ln>
              <a:noFill/>
            </a:ln>
            <a:effectLst/>
          </p:spPr>
        </p:pic>
        <p:pic>
          <p:nvPicPr>
            <p:cNvPr id="104" name="Picture 103"/>
            <p:cNvPicPr/>
            <p:nvPr/>
          </p:nvPicPr>
          <p:blipFill>
            <a:blip r:embed="rId3">
              <a:extLst/>
            </a:blip>
            <a:stretch>
              <a:fillRect/>
            </a:stretch>
          </p:blipFill>
          <p:spPr>
            <a:xfrm>
              <a:off x="-266700" y="-127000"/>
              <a:ext cx="4725183" cy="5905500"/>
            </a:xfrm>
            <a:prstGeom prst="rect">
              <a:avLst/>
            </a:prstGeom>
            <a:effectLst/>
          </p:spPr>
        </p:pic>
      </p:grpSp>
      <p:grpSp>
        <p:nvGrpSpPr>
          <p:cNvPr id="109" name="Group 109"/>
          <p:cNvGrpSpPr/>
          <p:nvPr/>
        </p:nvGrpSpPr>
        <p:grpSpPr>
          <a:xfrm>
            <a:off x="3632200" y="342900"/>
            <a:ext cx="4725183" cy="5905500"/>
            <a:chOff x="-266700" y="-127000"/>
            <a:chExt cx="4725182" cy="5905500"/>
          </a:xfrm>
        </p:grpSpPr>
        <p:pic>
          <p:nvPicPr>
            <p:cNvPr id="108" name="sir_isaac_newton_1702.png"/>
            <p:cNvPicPr/>
            <p:nvPr/>
          </p:nvPicPr>
          <p:blipFill>
            <a:blip r:embed="rId4">
              <a:extLst/>
            </a:blip>
            <a:srcRect l="1960" r="1943"/>
            <a:stretch>
              <a:fillRect/>
            </a:stretch>
          </p:blipFill>
          <p:spPr>
            <a:xfrm>
              <a:off x="0" y="0"/>
              <a:ext cx="4356883" cy="5651500"/>
            </a:xfrm>
            <a:prstGeom prst="rect">
              <a:avLst/>
            </a:prstGeom>
            <a:ln>
              <a:noFill/>
            </a:ln>
            <a:effectLst/>
          </p:spPr>
        </p:pic>
        <p:pic>
          <p:nvPicPr>
            <p:cNvPr id="107" name="Picture 106"/>
            <p:cNvPicPr/>
            <p:nvPr/>
          </p:nvPicPr>
          <p:blipFill>
            <a:blip r:embed="rId3">
              <a:extLst/>
            </a:blip>
            <a:stretch>
              <a:fillRect/>
            </a:stretch>
          </p:blipFill>
          <p:spPr>
            <a:xfrm>
              <a:off x="-266700" y="-127000"/>
              <a:ext cx="4725183" cy="5905500"/>
            </a:xfrm>
            <a:prstGeom prst="rect">
              <a:avLst/>
            </a:prstGeom>
            <a:effectLst/>
          </p:spPr>
        </p:pic>
      </p:grpSp>
    </p:spTree>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Shape 633"/>
          <p:cNvSpPr>
            <a:spLocks noGrp="1"/>
          </p:cNvSpPr>
          <p:nvPr>
            <p:ph type="body" idx="1"/>
          </p:nvPr>
        </p:nvSpPr>
        <p:spPr>
          <a:xfrm>
            <a:off x="457200" y="6616700"/>
            <a:ext cx="5664200" cy="21717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They ranged in size from one millimeter to two feet in length.</a:t>
            </a:r>
          </a:p>
        </p:txBody>
      </p:sp>
      <p:grpSp>
        <p:nvGrpSpPr>
          <p:cNvPr id="636" name="Group 636"/>
          <p:cNvGrpSpPr/>
          <p:nvPr/>
        </p:nvGrpSpPr>
        <p:grpSpPr>
          <a:xfrm>
            <a:off x="6560753" y="901700"/>
            <a:ext cx="5821747" cy="7327900"/>
            <a:chOff x="-266700" y="-127000"/>
            <a:chExt cx="5821746" cy="7327900"/>
          </a:xfrm>
        </p:grpSpPr>
        <p:pic>
          <p:nvPicPr>
            <p:cNvPr id="635" name="Smithsonean Natural History Museum 256.jpg"/>
            <p:cNvPicPr/>
            <p:nvPr/>
          </p:nvPicPr>
          <p:blipFill>
            <a:blip r:embed="rId2">
              <a:extLst/>
            </a:blip>
            <a:srcRect l="28386" r="20310"/>
            <a:stretch>
              <a:fillRect/>
            </a:stretch>
          </p:blipFill>
          <p:spPr>
            <a:xfrm>
              <a:off x="0" y="0"/>
              <a:ext cx="5453447" cy="7073900"/>
            </a:xfrm>
            <a:prstGeom prst="rect">
              <a:avLst/>
            </a:prstGeom>
            <a:ln>
              <a:noFill/>
            </a:ln>
            <a:effectLst/>
          </p:spPr>
        </p:pic>
        <p:pic>
          <p:nvPicPr>
            <p:cNvPr id="634" name="Picture 63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Shape 638"/>
          <p:cNvSpPr>
            <a:spLocks noGrp="1"/>
          </p:cNvSpPr>
          <p:nvPr>
            <p:ph type="body" idx="1"/>
          </p:nvPr>
        </p:nvSpPr>
        <p:spPr>
          <a:xfrm>
            <a:off x="914400" y="4838700"/>
            <a:ext cx="4851400" cy="37973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Evolutionists place the trilobite in the earliest stages of life, in the so-called Cambrian layer, 240 - 570 million years ago.</a:t>
            </a:r>
          </a:p>
        </p:txBody>
      </p:sp>
      <p:grpSp>
        <p:nvGrpSpPr>
          <p:cNvPr id="641" name="Group 641"/>
          <p:cNvGrpSpPr/>
          <p:nvPr/>
        </p:nvGrpSpPr>
        <p:grpSpPr>
          <a:xfrm>
            <a:off x="6560753" y="901700"/>
            <a:ext cx="5821747" cy="7327900"/>
            <a:chOff x="-266700" y="-127000"/>
            <a:chExt cx="5821746" cy="7327900"/>
          </a:xfrm>
        </p:grpSpPr>
        <p:pic>
          <p:nvPicPr>
            <p:cNvPr id="640" name="michigan state museum 55.jpg"/>
            <p:cNvPicPr/>
            <p:nvPr/>
          </p:nvPicPr>
          <p:blipFill>
            <a:blip r:embed="rId2">
              <a:extLst/>
            </a:blip>
            <a:srcRect l="18589" r="30107"/>
            <a:stretch>
              <a:fillRect/>
            </a:stretch>
          </p:blipFill>
          <p:spPr>
            <a:xfrm>
              <a:off x="0" y="0"/>
              <a:ext cx="5453447" cy="7073900"/>
            </a:xfrm>
            <a:prstGeom prst="rect">
              <a:avLst/>
            </a:prstGeom>
            <a:ln>
              <a:noFill/>
            </a:ln>
            <a:effectLst/>
          </p:spPr>
        </p:pic>
        <p:pic>
          <p:nvPicPr>
            <p:cNvPr id="639" name="Picture 63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Shape 643"/>
          <p:cNvSpPr>
            <a:spLocks noGrp="1"/>
          </p:cNvSpPr>
          <p:nvPr>
            <p:ph type="body" idx="1"/>
          </p:nvPr>
        </p:nvSpPr>
        <p:spPr>
          <a:xfrm>
            <a:off x="520700" y="5092700"/>
            <a:ext cx="5664200" cy="3962400"/>
          </a:xfrm>
          <a:prstGeom prst="rect">
            <a:avLst/>
          </a:prstGeom>
        </p:spPr>
        <p:txBody>
          <a:bodyPr/>
          <a:lstStyle/>
          <a:p>
            <a:pPr lvl="1">
              <a:lnSpc>
                <a:spcPct val="110000"/>
              </a:lnSpc>
              <a:defRPr sz="1800" spc="0">
                <a:solidFill>
                  <a:srgbClr val="000000"/>
                </a:solidFill>
              </a:defRPr>
            </a:pPr>
            <a:r>
              <a:rPr sz="3600" spc="-47" dirty="0">
                <a:solidFill>
                  <a:srgbClr val="CBCBCB"/>
                </a:solidFill>
                <a:latin typeface="Georgia"/>
                <a:ea typeface="Georgia"/>
                <a:cs typeface="Georgia"/>
                <a:sym typeface="Georgia"/>
              </a:rPr>
              <a:t>But even some evolutionists admit that the trilobite “defies the theories of evolution” (“Trilobites,” </a:t>
            </a:r>
            <a:r>
              <a:rPr sz="3600" u="sng" spc="-47" dirty="0">
                <a:solidFill>
                  <a:srgbClr val="CBCBCB"/>
                </a:solidFill>
                <a:latin typeface="Georgia"/>
                <a:ea typeface="Georgia"/>
                <a:cs typeface="Georgia"/>
                <a:sym typeface="Georgia"/>
              </a:rPr>
              <a:t>paleodirect.com</a:t>
            </a:r>
            <a:r>
              <a:rPr sz="3600" spc="-47" dirty="0">
                <a:solidFill>
                  <a:srgbClr val="CBCBCB"/>
                </a:solidFill>
                <a:latin typeface="Georgia"/>
                <a:ea typeface="Georgia"/>
                <a:cs typeface="Georgia"/>
                <a:sym typeface="Georgia"/>
              </a:rPr>
              <a:t>).</a:t>
            </a:r>
          </a:p>
        </p:txBody>
      </p:sp>
      <p:grpSp>
        <p:nvGrpSpPr>
          <p:cNvPr id="646" name="Group 646"/>
          <p:cNvGrpSpPr/>
          <p:nvPr/>
        </p:nvGrpSpPr>
        <p:grpSpPr>
          <a:xfrm>
            <a:off x="6560753" y="901700"/>
            <a:ext cx="5821747" cy="7327900"/>
            <a:chOff x="-271846" y="-127000"/>
            <a:chExt cx="5821746" cy="7327900"/>
          </a:xfrm>
        </p:grpSpPr>
        <p:pic>
          <p:nvPicPr>
            <p:cNvPr id="645" name="Smithsonean Natural History Museum 267.jpg"/>
            <p:cNvPicPr/>
            <p:nvPr/>
          </p:nvPicPr>
          <p:blipFill>
            <a:blip r:embed="rId2">
              <a:extLst/>
            </a:blip>
            <a:srcRect t="6677" b="6832"/>
            <a:stretch>
              <a:fillRect/>
            </a:stretch>
          </p:blipFill>
          <p:spPr>
            <a:xfrm>
              <a:off x="0" y="0"/>
              <a:ext cx="5448300" cy="7073900"/>
            </a:xfrm>
            <a:prstGeom prst="rect">
              <a:avLst/>
            </a:prstGeom>
            <a:ln>
              <a:noFill/>
            </a:ln>
            <a:effectLst/>
          </p:spPr>
        </p:pic>
        <p:pic>
          <p:nvPicPr>
            <p:cNvPr id="644" name="Picture 643"/>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 name="Shape 648"/>
          <p:cNvSpPr>
            <a:spLocks noGrp="1"/>
          </p:cNvSpPr>
          <p:nvPr>
            <p:ph type="title"/>
          </p:nvPr>
        </p:nvSpPr>
        <p:spPr>
          <a:xfrm>
            <a:off x="660400" y="1257300"/>
            <a:ext cx="5613400" cy="4051300"/>
          </a:xfrm>
          <a:prstGeom prst="rect">
            <a:avLst/>
          </a:prstGeom>
        </p:spPr>
        <p:txBody>
          <a:bodyPr>
            <a:normAutofit/>
          </a:bodyPr>
          <a:lstStyle>
            <a:lvl1pPr algn="l" defTabSz="490727">
              <a:lnSpc>
                <a:spcPct val="110000"/>
              </a:lnSpc>
              <a:defRPr sz="4200" spc="-55">
                <a:latin typeface="Georgia"/>
                <a:ea typeface="Georgia"/>
                <a:cs typeface="Georgia"/>
                <a:sym typeface="Georgia"/>
              </a:defRPr>
            </a:lvl1pPr>
          </a:lstStyle>
          <a:p>
            <a:pPr lvl="0">
              <a:defRPr sz="1800" spc="0">
                <a:solidFill>
                  <a:srgbClr val="000000"/>
                </a:solidFill>
              </a:defRPr>
            </a:pPr>
            <a:r>
              <a:rPr sz="4200" spc="-55">
                <a:solidFill>
                  <a:srgbClr val="E5E5E5"/>
                </a:solidFill>
              </a:rPr>
              <a:t>1. The trilobite defies evolution in that it appears suddenly in the fossil record with no evidence that it evolved.</a:t>
            </a:r>
          </a:p>
        </p:txBody>
      </p:sp>
      <p:pic>
        <p:nvPicPr>
          <p:cNvPr id="649" name="Picture 648"/>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Shape 651"/>
          <p:cNvSpPr>
            <a:spLocks noGrp="1"/>
          </p:cNvSpPr>
          <p:nvPr>
            <p:ph type="body" idx="1"/>
          </p:nvPr>
        </p:nvSpPr>
        <p:spPr>
          <a:xfrm>
            <a:off x="482600" y="3200400"/>
            <a:ext cx="5664200" cy="55880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“There are no possible evolutionary ancestors to the trilobites in the rock layers beneath where the trilobites are found, for example, in the Grand Canyon” (Andrew Snelling, Ph.D. Geology). </a:t>
            </a:r>
          </a:p>
        </p:txBody>
      </p:sp>
      <p:grpSp>
        <p:nvGrpSpPr>
          <p:cNvPr id="654" name="Group 654"/>
          <p:cNvGrpSpPr/>
          <p:nvPr/>
        </p:nvGrpSpPr>
        <p:grpSpPr>
          <a:xfrm>
            <a:off x="6560753" y="901700"/>
            <a:ext cx="5821747" cy="7327900"/>
            <a:chOff x="-271846" y="-127000"/>
            <a:chExt cx="5821746" cy="7327900"/>
          </a:xfrm>
        </p:grpSpPr>
        <p:pic>
          <p:nvPicPr>
            <p:cNvPr id="653" name="Smithsonean Natural History Museum 253.jpg"/>
            <p:cNvPicPr/>
            <p:nvPr/>
          </p:nvPicPr>
          <p:blipFill>
            <a:blip r:embed="rId2">
              <a:extLst/>
            </a:blip>
            <a:srcRect t="2950" b="10559"/>
            <a:stretch>
              <a:fillRect/>
            </a:stretch>
          </p:blipFill>
          <p:spPr>
            <a:xfrm>
              <a:off x="0" y="0"/>
              <a:ext cx="5448300" cy="7073900"/>
            </a:xfrm>
            <a:prstGeom prst="rect">
              <a:avLst/>
            </a:prstGeom>
            <a:ln>
              <a:noFill/>
            </a:ln>
            <a:effectLst/>
          </p:spPr>
        </p:pic>
        <p:pic>
          <p:nvPicPr>
            <p:cNvPr id="652" name="Picture 65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Shape 656"/>
          <p:cNvSpPr>
            <a:spLocks noGrp="1"/>
          </p:cNvSpPr>
          <p:nvPr>
            <p:ph type="body" idx="1"/>
          </p:nvPr>
        </p:nvSpPr>
        <p:spPr>
          <a:xfrm>
            <a:off x="508000" y="1181100"/>
            <a:ext cx="5664200" cy="7645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trilobites appear in the geological record suddenly, fully formed. There is absolutely no clue as to how the amazing complexity of trilobites arose, and thus they quite clearly argue for design and fiat creation, just as we would predict from the biblical account in Genesis” (Andrew Snelling, Ph.D. Geology). </a:t>
            </a:r>
          </a:p>
        </p:txBody>
      </p:sp>
      <p:grpSp>
        <p:nvGrpSpPr>
          <p:cNvPr id="659" name="Group 659"/>
          <p:cNvGrpSpPr/>
          <p:nvPr/>
        </p:nvGrpSpPr>
        <p:grpSpPr>
          <a:xfrm>
            <a:off x="6560753" y="901700"/>
            <a:ext cx="5821747" cy="7327900"/>
            <a:chOff x="-271846" y="-127000"/>
            <a:chExt cx="5821746" cy="7327900"/>
          </a:xfrm>
        </p:grpSpPr>
        <p:pic>
          <p:nvPicPr>
            <p:cNvPr id="658" name="book covers 13.jpg"/>
            <p:cNvPicPr/>
            <p:nvPr/>
          </p:nvPicPr>
          <p:blipFill>
            <a:blip r:embed="rId2">
              <a:extLst/>
            </a:blip>
            <a:srcRect t="5854" b="6012"/>
            <a:stretch>
              <a:fillRect/>
            </a:stretch>
          </p:blipFill>
          <p:spPr>
            <a:xfrm>
              <a:off x="0" y="0"/>
              <a:ext cx="5448300" cy="7073900"/>
            </a:xfrm>
            <a:prstGeom prst="rect">
              <a:avLst/>
            </a:prstGeom>
            <a:ln>
              <a:noFill/>
            </a:ln>
            <a:effectLst/>
          </p:spPr>
        </p:pic>
        <p:pic>
          <p:nvPicPr>
            <p:cNvPr id="657" name="Picture 656"/>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 name="Shape 661"/>
          <p:cNvSpPr>
            <a:spLocks noGrp="1"/>
          </p:cNvSpPr>
          <p:nvPr>
            <p:ph type="title"/>
          </p:nvPr>
        </p:nvSpPr>
        <p:spPr>
          <a:xfrm>
            <a:off x="660400" y="1257300"/>
            <a:ext cx="5613400" cy="2070100"/>
          </a:xfrm>
          <a:prstGeom prst="rect">
            <a:avLst/>
          </a:prstGeom>
        </p:spPr>
        <p:txBody>
          <a:bodyPr>
            <a:normAutofit fontScale="90000"/>
          </a:bodyPr>
          <a:lstStyle>
            <a:lvl1pPr algn="l" defTabSz="502412">
              <a:lnSpc>
                <a:spcPct val="110000"/>
              </a:lnSpc>
              <a:defRPr sz="4300" spc="-56">
                <a:latin typeface="Georgia"/>
                <a:ea typeface="Georgia"/>
                <a:cs typeface="Georgia"/>
                <a:sym typeface="Georgia"/>
              </a:defRPr>
            </a:lvl1pPr>
          </a:lstStyle>
          <a:p>
            <a:pPr lvl="0">
              <a:defRPr sz="1800" spc="0">
                <a:solidFill>
                  <a:srgbClr val="000000"/>
                </a:solidFill>
              </a:defRPr>
            </a:pPr>
            <a:r>
              <a:rPr sz="4300" spc="-56">
                <a:solidFill>
                  <a:srgbClr val="E5E5E5"/>
                </a:solidFill>
              </a:rPr>
              <a:t>2. The trilobite defies evolution in its complexity.</a:t>
            </a:r>
          </a:p>
        </p:txBody>
      </p:sp>
      <p:pic>
        <p:nvPicPr>
          <p:cNvPr id="662" name="Picture 661"/>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 name="Shape 664"/>
          <p:cNvSpPr>
            <a:spLocks noGrp="1"/>
          </p:cNvSpPr>
          <p:nvPr>
            <p:ph type="body" idx="1"/>
          </p:nvPr>
        </p:nvSpPr>
        <p:spPr>
          <a:xfrm>
            <a:off x="495300" y="5346700"/>
            <a:ext cx="5867400" cy="32766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 had antennae, multiple jointed legs, gill structures, a complex nervous system, and probably a heart and circulation system.  </a:t>
            </a:r>
          </a:p>
        </p:txBody>
      </p:sp>
      <p:grpSp>
        <p:nvGrpSpPr>
          <p:cNvPr id="667" name="Group 667"/>
          <p:cNvGrpSpPr/>
          <p:nvPr/>
        </p:nvGrpSpPr>
        <p:grpSpPr>
          <a:xfrm>
            <a:off x="6560753" y="901700"/>
            <a:ext cx="5821747" cy="7327900"/>
            <a:chOff x="-271846" y="-127000"/>
            <a:chExt cx="5821746" cy="7327900"/>
          </a:xfrm>
        </p:grpSpPr>
        <p:pic>
          <p:nvPicPr>
            <p:cNvPr id="666" name="my trilobite 6.jpg"/>
            <p:cNvPicPr/>
            <p:nvPr/>
          </p:nvPicPr>
          <p:blipFill>
            <a:blip r:embed="rId2">
              <a:extLst/>
            </a:blip>
            <a:srcRect t="1899" b="1899"/>
            <a:stretch>
              <a:fillRect/>
            </a:stretch>
          </p:blipFill>
          <p:spPr>
            <a:xfrm>
              <a:off x="0" y="0"/>
              <a:ext cx="5448300" cy="7073900"/>
            </a:xfrm>
            <a:prstGeom prst="rect">
              <a:avLst/>
            </a:prstGeom>
            <a:ln>
              <a:noFill/>
            </a:ln>
            <a:effectLst/>
          </p:spPr>
        </p:pic>
        <p:pic>
          <p:nvPicPr>
            <p:cNvPr id="665" name="Picture 664"/>
            <p:cNvPicPr/>
            <p:nvPr/>
          </p:nvPicPr>
          <p:blipFill>
            <a:blip r:embed="rId3">
              <a:extLst/>
            </a:blip>
            <a:stretch>
              <a:fillRect/>
            </a:stretch>
          </p:blipFill>
          <p:spPr>
            <a:xfrm>
              <a:off x="-271847" y="-127000"/>
              <a:ext cx="5821747" cy="7327900"/>
            </a:xfrm>
            <a:prstGeom prst="rect">
              <a:avLst/>
            </a:prstGeom>
            <a:effectLst/>
          </p:spPr>
        </p:pic>
      </p:grpSp>
      <p:sp>
        <p:nvSpPr>
          <p:cNvPr id="668" name="Shape 668"/>
          <p:cNvSpPr/>
          <p:nvPr/>
        </p:nvSpPr>
        <p:spPr>
          <a:xfrm>
            <a:off x="635000" y="2070100"/>
            <a:ext cx="5867400" cy="1981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1" indent="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There was nothing “simple” about the trilobite!</a:t>
            </a:r>
          </a:p>
        </p:txBody>
      </p:sp>
    </p:spTree>
  </p:cSld>
  <p:clrMapOvr>
    <a:masterClrMapping/>
  </p:clrMapOvr>
  <p:transition spd="med"/>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 name="Shape 670"/>
          <p:cNvSpPr>
            <a:spLocks noGrp="1"/>
          </p:cNvSpPr>
          <p:nvPr>
            <p:ph type="body" idx="1"/>
          </p:nvPr>
        </p:nvSpPr>
        <p:spPr>
          <a:xfrm>
            <a:off x="508000" y="7162800"/>
            <a:ext cx="5867400" cy="1320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 went through a series of life changes. </a:t>
            </a:r>
          </a:p>
        </p:txBody>
      </p:sp>
      <p:grpSp>
        <p:nvGrpSpPr>
          <p:cNvPr id="673" name="Group 673"/>
          <p:cNvGrpSpPr/>
          <p:nvPr/>
        </p:nvGrpSpPr>
        <p:grpSpPr>
          <a:xfrm>
            <a:off x="6560753" y="901700"/>
            <a:ext cx="5821747" cy="7327900"/>
            <a:chOff x="-271846" y="-127000"/>
            <a:chExt cx="5821746" cy="7327900"/>
          </a:xfrm>
        </p:grpSpPr>
        <p:pic>
          <p:nvPicPr>
            <p:cNvPr id="672" name="my trilobite 6.jpg"/>
            <p:cNvPicPr/>
            <p:nvPr/>
          </p:nvPicPr>
          <p:blipFill>
            <a:blip r:embed="rId2">
              <a:extLst/>
            </a:blip>
            <a:srcRect t="1899" b="1899"/>
            <a:stretch>
              <a:fillRect/>
            </a:stretch>
          </p:blipFill>
          <p:spPr>
            <a:xfrm>
              <a:off x="0" y="0"/>
              <a:ext cx="5448300" cy="7073900"/>
            </a:xfrm>
            <a:prstGeom prst="rect">
              <a:avLst/>
            </a:prstGeom>
            <a:ln>
              <a:noFill/>
            </a:ln>
            <a:effectLst/>
          </p:spPr>
        </p:pic>
        <p:pic>
          <p:nvPicPr>
            <p:cNvPr id="671" name="Picture 67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 name="Shape 675"/>
          <p:cNvSpPr>
            <a:spLocks noGrp="1"/>
          </p:cNvSpPr>
          <p:nvPr>
            <p:ph type="body" idx="1"/>
          </p:nvPr>
        </p:nvSpPr>
        <p:spPr>
          <a:xfrm>
            <a:off x="469900" y="4826000"/>
            <a:ext cx="5867400" cy="36576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Its compound eye was a marvel. Some had 15,000 lenses per eye, all of which worked together in perfect harmony to provide exceptional vision. </a:t>
            </a:r>
          </a:p>
        </p:txBody>
      </p:sp>
      <p:grpSp>
        <p:nvGrpSpPr>
          <p:cNvPr id="678" name="Group 678"/>
          <p:cNvGrpSpPr/>
          <p:nvPr/>
        </p:nvGrpSpPr>
        <p:grpSpPr>
          <a:xfrm>
            <a:off x="6560753" y="901700"/>
            <a:ext cx="5821747" cy="7327900"/>
            <a:chOff x="-266700" y="-127000"/>
            <a:chExt cx="5821746" cy="7327900"/>
          </a:xfrm>
        </p:grpSpPr>
        <p:pic>
          <p:nvPicPr>
            <p:cNvPr id="677" name="trilobite 75.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676" name="Picture 67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hape 111"/>
          <p:cNvSpPr>
            <a:spLocks noGrp="1"/>
          </p:cNvSpPr>
          <p:nvPr>
            <p:ph type="body" idx="1"/>
          </p:nvPr>
        </p:nvSpPr>
        <p:spPr>
          <a:xfrm>
            <a:off x="762000" y="4597400"/>
            <a:ext cx="11468100" cy="4800600"/>
          </a:xfrm>
          <a:prstGeom prst="rect">
            <a:avLst/>
          </a:prstGeom>
        </p:spPr>
        <p:txBody>
          <a:bodyPr/>
          <a:lstStyle>
            <a:lvl1pPr>
              <a:lnSpc>
                <a:spcPct val="110000"/>
              </a:lnSpc>
              <a:defRPr sz="4500" spc="-59">
                <a:latin typeface="Georgia"/>
                <a:ea typeface="Georgia"/>
                <a:cs typeface="Georgia"/>
                <a:sym typeface="Georgia"/>
              </a:defRPr>
            </a:lvl1pPr>
          </a:lstStyle>
          <a:p>
            <a:pPr lvl="0">
              <a:defRPr sz="1800" spc="0">
                <a:solidFill>
                  <a:srgbClr val="000000"/>
                </a:solidFill>
              </a:defRPr>
            </a:pPr>
            <a:r>
              <a:rPr sz="4500" spc="-59">
                <a:solidFill>
                  <a:srgbClr val="CBCBCB"/>
                </a:solidFill>
              </a:rPr>
              <a:t>“In whom the god of this world hath blinded the minds of them which believe not, lest the light of the glorious gospel of Christ, who is the image of God, should shine unto them” (2 Corinthians 4:4).</a:t>
            </a:r>
          </a:p>
        </p:txBody>
      </p:sp>
      <p:sp>
        <p:nvSpPr>
          <p:cNvPr id="112" name="Shape 112"/>
          <p:cNvSpPr/>
          <p:nvPr/>
        </p:nvSpPr>
        <p:spPr>
          <a:xfrm>
            <a:off x="762000" y="901700"/>
            <a:ext cx="11468100" cy="3187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4800" cap="none" spc="-63">
                <a:solidFill>
                  <a:srgbClr val="CBCBCB"/>
                </a:solidFill>
                <a:latin typeface="Georgia Bold"/>
                <a:ea typeface="Georgia Bold"/>
                <a:cs typeface="Georgia Bold"/>
                <a:sym typeface="Georgia Bold"/>
              </a:defRPr>
            </a:lvl1pPr>
          </a:lstStyle>
          <a:p>
            <a:pPr lvl="0">
              <a:defRPr sz="1800" spc="0">
                <a:solidFill>
                  <a:srgbClr val="000000"/>
                </a:solidFill>
              </a:defRPr>
            </a:pPr>
            <a:r>
              <a:rPr sz="4800" spc="-63">
                <a:solidFill>
                  <a:srgbClr val="CBCBCB"/>
                </a:solidFill>
              </a:rPr>
              <a:t>If an individual cannot “clearly see” God in creation, it is because the mind has been darkened through rebellion. </a:t>
            </a:r>
          </a:p>
        </p:txBody>
      </p:sp>
    </p:spTree>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Shape 680"/>
          <p:cNvSpPr>
            <a:spLocks noGrp="1"/>
          </p:cNvSpPr>
          <p:nvPr>
            <p:ph type="body" idx="1"/>
          </p:nvPr>
        </p:nvSpPr>
        <p:spPr>
          <a:xfrm>
            <a:off x="419100" y="5765800"/>
            <a:ext cx="5867400" cy="2819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Each lens was made of two lenses which were shaped and curved perfectly to avoid spherical aberration.</a:t>
            </a:r>
          </a:p>
        </p:txBody>
      </p:sp>
      <p:grpSp>
        <p:nvGrpSpPr>
          <p:cNvPr id="683" name="Group 683"/>
          <p:cNvGrpSpPr/>
          <p:nvPr/>
        </p:nvGrpSpPr>
        <p:grpSpPr>
          <a:xfrm>
            <a:off x="6560753" y="901700"/>
            <a:ext cx="5821747" cy="7327900"/>
            <a:chOff x="-266700" y="-127000"/>
            <a:chExt cx="5821746" cy="7327900"/>
          </a:xfrm>
        </p:grpSpPr>
        <p:pic>
          <p:nvPicPr>
            <p:cNvPr id="682" name="trilobite 46.jpg"/>
            <p:cNvPicPr/>
            <p:nvPr/>
          </p:nvPicPr>
          <p:blipFill>
            <a:blip r:embed="rId2">
              <a:extLst/>
            </a:blip>
            <a:srcRect l="15382" r="33253"/>
            <a:stretch>
              <a:fillRect/>
            </a:stretch>
          </p:blipFill>
          <p:spPr>
            <a:xfrm>
              <a:off x="0" y="0"/>
              <a:ext cx="5453447" cy="7073900"/>
            </a:xfrm>
            <a:prstGeom prst="rect">
              <a:avLst/>
            </a:prstGeom>
            <a:ln>
              <a:noFill/>
            </a:ln>
            <a:effectLst/>
          </p:spPr>
        </p:pic>
        <p:pic>
          <p:nvPicPr>
            <p:cNvPr id="681" name="Picture 68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Shape 685"/>
          <p:cNvSpPr>
            <a:spLocks noGrp="1"/>
          </p:cNvSpPr>
          <p:nvPr>
            <p:ph type="body" idx="1"/>
          </p:nvPr>
        </p:nvSpPr>
        <p:spPr>
          <a:xfrm>
            <a:off x="495300" y="5689600"/>
            <a:ext cx="5867400" cy="27940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 is almost identical to the aplanatic lens brilliantly designed by Descartes in the 17th century.</a:t>
            </a:r>
          </a:p>
        </p:txBody>
      </p:sp>
      <p:grpSp>
        <p:nvGrpSpPr>
          <p:cNvPr id="688" name="Group 688"/>
          <p:cNvGrpSpPr/>
          <p:nvPr/>
        </p:nvGrpSpPr>
        <p:grpSpPr>
          <a:xfrm>
            <a:off x="6560753" y="901700"/>
            <a:ext cx="5821747" cy="7327900"/>
            <a:chOff x="-266700" y="-127000"/>
            <a:chExt cx="5821746" cy="7327900"/>
          </a:xfrm>
        </p:grpSpPr>
        <p:pic>
          <p:nvPicPr>
            <p:cNvPr id="687" name="trilobite 75 - Version 2.jpg"/>
            <p:cNvPicPr/>
            <p:nvPr/>
          </p:nvPicPr>
          <p:blipFill>
            <a:blip r:embed="rId2">
              <a:extLst/>
            </a:blip>
            <a:srcRect l="20298" r="28306"/>
            <a:stretch>
              <a:fillRect/>
            </a:stretch>
          </p:blipFill>
          <p:spPr>
            <a:xfrm>
              <a:off x="0" y="0"/>
              <a:ext cx="5453447" cy="7073900"/>
            </a:xfrm>
            <a:prstGeom prst="rect">
              <a:avLst/>
            </a:prstGeom>
            <a:ln>
              <a:noFill/>
            </a:ln>
            <a:effectLst/>
          </p:spPr>
        </p:pic>
        <p:pic>
          <p:nvPicPr>
            <p:cNvPr id="686" name="Picture 68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a:spLocks noGrp="1"/>
          </p:cNvSpPr>
          <p:nvPr>
            <p:ph type="body" idx="1"/>
          </p:nvPr>
        </p:nvSpPr>
        <p:spPr>
          <a:xfrm>
            <a:off x="457200" y="3365500"/>
            <a:ext cx="5867400" cy="5765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“These creatures, living at the supposed earliest stages of life, used an an optimal lens design that would require very sophisticated optical engineering procedures to develop today” (Ian Taylor, engineer, In the Minds of Men).</a:t>
            </a:r>
          </a:p>
        </p:txBody>
      </p:sp>
      <p:grpSp>
        <p:nvGrpSpPr>
          <p:cNvPr id="693" name="Group 693"/>
          <p:cNvGrpSpPr/>
          <p:nvPr/>
        </p:nvGrpSpPr>
        <p:grpSpPr>
          <a:xfrm>
            <a:off x="6560753" y="901700"/>
            <a:ext cx="5821747" cy="7327900"/>
            <a:chOff x="-266700" y="-127000"/>
            <a:chExt cx="5821746" cy="7327900"/>
          </a:xfrm>
        </p:grpSpPr>
        <p:pic>
          <p:nvPicPr>
            <p:cNvPr id="692" name="trilobite 46 - Version 2.jpg"/>
            <p:cNvPicPr/>
            <p:nvPr/>
          </p:nvPicPr>
          <p:blipFill>
            <a:blip r:embed="rId2">
              <a:extLst/>
            </a:blip>
            <a:srcRect l="14912" r="33692"/>
            <a:stretch>
              <a:fillRect/>
            </a:stretch>
          </p:blipFill>
          <p:spPr>
            <a:xfrm>
              <a:off x="0" y="0"/>
              <a:ext cx="5453447" cy="7073900"/>
            </a:xfrm>
            <a:prstGeom prst="rect">
              <a:avLst/>
            </a:prstGeom>
            <a:ln>
              <a:noFill/>
            </a:ln>
            <a:effectLst/>
          </p:spPr>
        </p:pic>
        <p:pic>
          <p:nvPicPr>
            <p:cNvPr id="691" name="Picture 69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 name="Shape 695"/>
          <p:cNvSpPr>
            <a:spLocks noGrp="1"/>
          </p:cNvSpPr>
          <p:nvPr>
            <p:ph type="body" idx="1"/>
          </p:nvPr>
        </p:nvSpPr>
        <p:spPr>
          <a:xfrm>
            <a:off x="406400" y="1435100"/>
            <a:ext cx="5867400" cy="6883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In the “Cambrian Layer” there are many types of creatures with many different types of eyes, and there is zero scientific evidence that any of the eyes evolved from something “simpler.” </a:t>
            </a:r>
          </a:p>
          <a:p>
            <a:pPr lvl="1">
              <a:defRPr sz="1800" spc="0">
                <a:solidFill>
                  <a:srgbClr val="000000"/>
                </a:solidFill>
              </a:defRPr>
            </a:pPr>
            <a:endParaRPr sz="3600" spc="-47">
              <a:solidFill>
                <a:srgbClr val="CBCBCB"/>
              </a:solidFill>
              <a:latin typeface="Georgia"/>
              <a:ea typeface="Georgia"/>
              <a:cs typeface="Georgia"/>
              <a:sym typeface="Georgia"/>
            </a:endParaRPr>
          </a:p>
          <a:p>
            <a:pPr lvl="1">
              <a:lnSpc>
                <a:spcPct val="110000"/>
              </a:lnSpc>
              <a:defRPr sz="1800" spc="0">
                <a:solidFill>
                  <a:srgbClr val="000000"/>
                </a:solidFill>
              </a:defRPr>
            </a:pPr>
            <a:r>
              <a:rPr sz="3600" spc="-47">
                <a:solidFill>
                  <a:srgbClr val="CBCBCB"/>
                </a:solidFill>
                <a:latin typeface="Georgia"/>
                <a:ea typeface="Georgia"/>
                <a:cs typeface="Georgia"/>
                <a:sym typeface="Georgia"/>
              </a:rPr>
              <a:t>The only “evidence” is speculation and evolutionary assumptions.</a:t>
            </a:r>
          </a:p>
        </p:txBody>
      </p:sp>
      <p:grpSp>
        <p:nvGrpSpPr>
          <p:cNvPr id="698" name="Group 698"/>
          <p:cNvGrpSpPr/>
          <p:nvPr/>
        </p:nvGrpSpPr>
        <p:grpSpPr>
          <a:xfrm>
            <a:off x="6560753" y="901700"/>
            <a:ext cx="5821747" cy="7327900"/>
            <a:chOff x="-266700" y="-127000"/>
            <a:chExt cx="5821746" cy="7327900"/>
          </a:xfrm>
        </p:grpSpPr>
        <p:pic>
          <p:nvPicPr>
            <p:cNvPr id="697" name="my trilobite 12.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696" name="Picture 69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Shape 700"/>
          <p:cNvSpPr>
            <a:spLocks noGrp="1"/>
          </p:cNvSpPr>
          <p:nvPr>
            <p:ph type="title"/>
          </p:nvPr>
        </p:nvSpPr>
        <p:spPr>
          <a:xfrm>
            <a:off x="660400" y="1206500"/>
            <a:ext cx="5613400" cy="2578100"/>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3. The trilobite gives evidence for the Biblical Flood.</a:t>
            </a:r>
          </a:p>
        </p:txBody>
      </p:sp>
      <p:pic>
        <p:nvPicPr>
          <p:cNvPr id="701" name="Picture 700"/>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 name="Shape 703"/>
          <p:cNvSpPr>
            <a:spLocks noGrp="1"/>
          </p:cNvSpPr>
          <p:nvPr>
            <p:ph type="body" idx="1"/>
          </p:nvPr>
        </p:nvSpPr>
        <p:spPr>
          <a:xfrm>
            <a:off x="508000" y="5308600"/>
            <a:ext cx="5867400" cy="33020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Great fossil beds containing trilobites are found throughout the earth. Only a global Flood could have deposited these.</a:t>
            </a:r>
          </a:p>
        </p:txBody>
      </p:sp>
      <p:grpSp>
        <p:nvGrpSpPr>
          <p:cNvPr id="706" name="Group 706"/>
          <p:cNvGrpSpPr/>
          <p:nvPr/>
        </p:nvGrpSpPr>
        <p:grpSpPr>
          <a:xfrm>
            <a:off x="6560753" y="901700"/>
            <a:ext cx="5821747" cy="7327900"/>
            <a:chOff x="-266700" y="-127000"/>
            <a:chExt cx="5821746" cy="7327900"/>
          </a:xfrm>
        </p:grpSpPr>
        <p:pic>
          <p:nvPicPr>
            <p:cNvPr id="705" name="Fossil-Rich%20Blue%20Basin%20(USGS).png"/>
            <p:cNvPicPr/>
            <p:nvPr/>
          </p:nvPicPr>
          <p:blipFill>
            <a:blip r:embed="rId2">
              <a:extLst/>
            </a:blip>
            <a:srcRect l="19416" r="19545"/>
            <a:stretch>
              <a:fillRect/>
            </a:stretch>
          </p:blipFill>
          <p:spPr>
            <a:xfrm>
              <a:off x="0" y="0"/>
              <a:ext cx="5453447" cy="7073900"/>
            </a:xfrm>
            <a:prstGeom prst="rect">
              <a:avLst/>
            </a:prstGeom>
            <a:ln>
              <a:noFill/>
            </a:ln>
            <a:effectLst/>
          </p:spPr>
        </p:pic>
        <p:pic>
          <p:nvPicPr>
            <p:cNvPr id="704" name="Picture 703"/>
            <p:cNvPicPr/>
            <p:nvPr/>
          </p:nvPicPr>
          <p:blipFill>
            <a:blip r:embed="rId3">
              <a:extLst/>
            </a:blip>
            <a:stretch>
              <a:fillRect/>
            </a:stretch>
          </p:blipFill>
          <p:spPr>
            <a:xfrm>
              <a:off x="-266700" y="-127000"/>
              <a:ext cx="5821747" cy="7327900"/>
            </a:xfrm>
            <a:prstGeom prst="rect">
              <a:avLst/>
            </a:prstGeom>
            <a:effectLst/>
          </p:spPr>
        </p:pic>
      </p:grpSp>
      <p:sp>
        <p:nvSpPr>
          <p:cNvPr id="707" name="Shape 707"/>
          <p:cNvSpPr/>
          <p:nvPr/>
        </p:nvSpPr>
        <p:spPr>
          <a:xfrm>
            <a:off x="508000" y="876300"/>
            <a:ext cx="5867400" cy="3302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1" indent="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THE TRILOBITE GIVES EVIDENCE FOR THE FLOOD  THROUGH RAPID AND MASSIVE FOSSILIZATION.</a:t>
            </a:r>
          </a:p>
        </p:txBody>
      </p:sp>
    </p:spTree>
  </p:cSld>
  <p:clrMapOvr>
    <a:masterClrMapping/>
  </p:clrMapOvr>
  <p:transition spd="med"/>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Shape 709"/>
          <p:cNvSpPr>
            <a:spLocks noGrp="1"/>
          </p:cNvSpPr>
          <p:nvPr>
            <p:ph type="body" idx="1"/>
          </p:nvPr>
        </p:nvSpPr>
        <p:spPr>
          <a:xfrm>
            <a:off x="444500" y="6731000"/>
            <a:ext cx="5867400" cy="2184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fossilization was rapid and points to a great catastrophe. </a:t>
            </a:r>
          </a:p>
        </p:txBody>
      </p:sp>
      <p:grpSp>
        <p:nvGrpSpPr>
          <p:cNvPr id="712" name="Group 712"/>
          <p:cNvGrpSpPr/>
          <p:nvPr/>
        </p:nvGrpSpPr>
        <p:grpSpPr>
          <a:xfrm>
            <a:off x="6560753" y="901700"/>
            <a:ext cx="5821747" cy="7327900"/>
            <a:chOff x="-271846" y="-127000"/>
            <a:chExt cx="5821746" cy="7327900"/>
          </a:xfrm>
        </p:grpSpPr>
        <p:pic>
          <p:nvPicPr>
            <p:cNvPr id="711" name="my trilobite 6.jpg"/>
            <p:cNvPicPr/>
            <p:nvPr/>
          </p:nvPicPr>
          <p:blipFill>
            <a:blip r:embed="rId2">
              <a:extLst/>
            </a:blip>
            <a:srcRect t="1899" b="1899"/>
            <a:stretch>
              <a:fillRect/>
            </a:stretch>
          </p:blipFill>
          <p:spPr>
            <a:xfrm>
              <a:off x="0" y="0"/>
              <a:ext cx="5448300" cy="7073900"/>
            </a:xfrm>
            <a:prstGeom prst="rect">
              <a:avLst/>
            </a:prstGeom>
            <a:ln>
              <a:noFill/>
            </a:ln>
            <a:effectLst/>
          </p:spPr>
        </p:pic>
        <p:pic>
          <p:nvPicPr>
            <p:cNvPr id="710" name="Picture 709"/>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 name="Shape 714"/>
          <p:cNvSpPr>
            <a:spLocks noGrp="1"/>
          </p:cNvSpPr>
          <p:nvPr>
            <p:ph type="body" idx="1"/>
          </p:nvPr>
        </p:nvSpPr>
        <p:spPr>
          <a:xfrm>
            <a:off x="444500" y="6337300"/>
            <a:ext cx="5867400" cy="2184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Trilobites were killed and fossilized when still moving and still inflated. </a:t>
            </a:r>
          </a:p>
        </p:txBody>
      </p:sp>
      <p:grpSp>
        <p:nvGrpSpPr>
          <p:cNvPr id="717" name="Group 717"/>
          <p:cNvGrpSpPr/>
          <p:nvPr/>
        </p:nvGrpSpPr>
        <p:grpSpPr>
          <a:xfrm>
            <a:off x="6560753" y="901700"/>
            <a:ext cx="5821747" cy="7327900"/>
            <a:chOff x="-266700" y="-127000"/>
            <a:chExt cx="5821746" cy="7327900"/>
          </a:xfrm>
        </p:grpSpPr>
        <p:pic>
          <p:nvPicPr>
            <p:cNvPr id="716" name="my trilobite 4.jpg"/>
            <p:cNvPicPr/>
            <p:nvPr/>
          </p:nvPicPr>
          <p:blipFill>
            <a:blip r:embed="rId2">
              <a:extLst/>
            </a:blip>
            <a:srcRect l="9921" r="23088"/>
            <a:stretch>
              <a:fillRect/>
            </a:stretch>
          </p:blipFill>
          <p:spPr>
            <a:xfrm>
              <a:off x="0" y="0"/>
              <a:ext cx="5453447" cy="7073900"/>
            </a:xfrm>
            <a:prstGeom prst="rect">
              <a:avLst/>
            </a:prstGeom>
            <a:ln>
              <a:noFill/>
            </a:ln>
            <a:effectLst/>
          </p:spPr>
        </p:pic>
        <p:pic>
          <p:nvPicPr>
            <p:cNvPr id="715" name="Picture 71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 name="Shape 719"/>
          <p:cNvSpPr>
            <a:spLocks noGrp="1"/>
          </p:cNvSpPr>
          <p:nvPr>
            <p:ph type="body" idx="1"/>
          </p:nvPr>
        </p:nvSpPr>
        <p:spPr>
          <a:xfrm>
            <a:off x="419100" y="6324600"/>
            <a:ext cx="5867400" cy="2184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fossilization was so rapid that the eyes can be studied in microscopic detail.</a:t>
            </a:r>
          </a:p>
        </p:txBody>
      </p:sp>
      <p:grpSp>
        <p:nvGrpSpPr>
          <p:cNvPr id="722" name="Group 722"/>
          <p:cNvGrpSpPr/>
          <p:nvPr/>
        </p:nvGrpSpPr>
        <p:grpSpPr>
          <a:xfrm>
            <a:off x="6560753" y="901700"/>
            <a:ext cx="5821747" cy="7327900"/>
            <a:chOff x="-266700" y="-127000"/>
            <a:chExt cx="5821746" cy="7327900"/>
          </a:xfrm>
        </p:grpSpPr>
        <p:pic>
          <p:nvPicPr>
            <p:cNvPr id="721" name="my trilobite 5 - Version 2.jpg"/>
            <p:cNvPicPr/>
            <p:nvPr/>
          </p:nvPicPr>
          <p:blipFill>
            <a:blip r:embed="rId2">
              <a:extLst/>
            </a:blip>
            <a:srcRect l="18372" r="18307"/>
            <a:stretch>
              <a:fillRect/>
            </a:stretch>
          </p:blipFill>
          <p:spPr>
            <a:xfrm>
              <a:off x="0" y="0"/>
              <a:ext cx="5453447" cy="7073900"/>
            </a:xfrm>
            <a:prstGeom prst="rect">
              <a:avLst/>
            </a:prstGeom>
            <a:ln>
              <a:noFill/>
            </a:ln>
            <a:effectLst/>
          </p:spPr>
        </p:pic>
        <p:pic>
          <p:nvPicPr>
            <p:cNvPr id="720" name="Picture 71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 name="Shape 724"/>
          <p:cNvSpPr>
            <a:spLocks noGrp="1"/>
          </p:cNvSpPr>
          <p:nvPr>
            <p:ph type="body" idx="1"/>
          </p:nvPr>
        </p:nvSpPr>
        <p:spPr>
          <a:xfrm>
            <a:off x="482600" y="4660900"/>
            <a:ext cx="5867400" cy="4089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Trilobites are found far from the ocean on every continent, including the Sahara Desert, mountains in Morocco, the Grand Canyon, South America, Siberia, and China.</a:t>
            </a:r>
          </a:p>
        </p:txBody>
      </p:sp>
      <p:grpSp>
        <p:nvGrpSpPr>
          <p:cNvPr id="727" name="Group 727"/>
          <p:cNvGrpSpPr/>
          <p:nvPr/>
        </p:nvGrpSpPr>
        <p:grpSpPr>
          <a:xfrm>
            <a:off x="6560753" y="901700"/>
            <a:ext cx="5821747" cy="7327900"/>
            <a:chOff x="-266700" y="-127000"/>
            <a:chExt cx="5821746" cy="7327900"/>
          </a:xfrm>
        </p:grpSpPr>
        <p:pic>
          <p:nvPicPr>
            <p:cNvPr id="726" name="my trilobite 9.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725" name="Picture 724"/>
            <p:cNvPicPr/>
            <p:nvPr/>
          </p:nvPicPr>
          <p:blipFill>
            <a:blip r:embed="rId3">
              <a:extLst/>
            </a:blip>
            <a:stretch>
              <a:fillRect/>
            </a:stretch>
          </p:blipFill>
          <p:spPr>
            <a:xfrm>
              <a:off x="-266700" y="-127000"/>
              <a:ext cx="5821747" cy="7327900"/>
            </a:xfrm>
            <a:prstGeom prst="rect">
              <a:avLst/>
            </a:prstGeom>
            <a:effectLst/>
          </p:spPr>
        </p:pic>
      </p:grpSp>
      <p:sp>
        <p:nvSpPr>
          <p:cNvPr id="728" name="Shape 728"/>
          <p:cNvSpPr/>
          <p:nvPr/>
        </p:nvSpPr>
        <p:spPr>
          <a:xfrm>
            <a:off x="482600" y="800100"/>
            <a:ext cx="5867400" cy="3695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1" indent="0">
              <a:lnSpc>
                <a:spcPct val="110000"/>
              </a:lnSpc>
              <a:defRPr sz="1800" cap="none">
                <a:solidFill>
                  <a:srgbClr val="000000"/>
                </a:solidFill>
              </a:defRPr>
            </a:pPr>
            <a:r>
              <a:rPr sz="3600" spc="-47">
                <a:solidFill>
                  <a:srgbClr val="CBCBCB"/>
                </a:solidFill>
                <a:latin typeface="Georgia Bold"/>
                <a:ea typeface="Georgia Bold"/>
                <a:cs typeface="Georgia Bold"/>
                <a:sym typeface="Georgia Bold"/>
              </a:rPr>
              <a:t>THE TRILOBITE GIVES EVIDENCE FOR THE FLOOD IN THAT A SEA CREATURE IS FOUND TODAY IN MOUNTAINS AND DESERTS.</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Shape 114"/>
          <p:cNvSpPr>
            <a:spLocks noGrp="1"/>
          </p:cNvSpPr>
          <p:nvPr>
            <p:ph type="body" idx="1"/>
          </p:nvPr>
        </p:nvSpPr>
        <p:spPr>
          <a:xfrm>
            <a:off x="381000" y="4394200"/>
            <a:ext cx="6045200" cy="51054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“Is it really credible that random processes could have constructed a reality which excel in every sense anything produced by the intelligence of man?”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Michael Denton, Ph.D., molecular geneticist</a:t>
            </a:r>
          </a:p>
        </p:txBody>
      </p:sp>
      <p:grpSp>
        <p:nvGrpSpPr>
          <p:cNvPr id="117" name="Group 117"/>
          <p:cNvGrpSpPr/>
          <p:nvPr/>
        </p:nvGrpSpPr>
        <p:grpSpPr>
          <a:xfrm>
            <a:off x="6560753" y="901700"/>
            <a:ext cx="5821747" cy="7327900"/>
            <a:chOff x="-271846" y="-127000"/>
            <a:chExt cx="5821746" cy="7327900"/>
          </a:xfrm>
        </p:grpSpPr>
        <p:pic>
          <p:nvPicPr>
            <p:cNvPr id="116" name="pw_idtheoryoverview.png"/>
            <p:cNvPicPr/>
            <p:nvPr/>
          </p:nvPicPr>
          <p:blipFill>
            <a:blip r:embed="rId2">
              <a:extLst/>
            </a:blip>
            <a:srcRect t="3243" r="94" b="10735"/>
            <a:stretch>
              <a:fillRect/>
            </a:stretch>
          </p:blipFill>
          <p:spPr>
            <a:xfrm>
              <a:off x="0" y="0"/>
              <a:ext cx="5448300" cy="7073900"/>
            </a:xfrm>
            <a:prstGeom prst="rect">
              <a:avLst/>
            </a:prstGeom>
            <a:ln>
              <a:noFill/>
            </a:ln>
            <a:effectLst/>
          </p:spPr>
        </p:pic>
        <p:pic>
          <p:nvPicPr>
            <p:cNvPr id="115" name="Picture 114"/>
            <p:cNvPicPr/>
            <p:nvPr/>
          </p:nvPicPr>
          <p:blipFill>
            <a:blip r:embed="rId3">
              <a:extLst/>
            </a:blip>
            <a:stretch>
              <a:fillRect/>
            </a:stretch>
          </p:blipFill>
          <p:spPr>
            <a:xfrm>
              <a:off x="-271847" y="-127000"/>
              <a:ext cx="5821747" cy="7327900"/>
            </a:xfrm>
            <a:prstGeom prst="rect">
              <a:avLst/>
            </a:prstGeom>
            <a:effectLst/>
          </p:spPr>
        </p:pic>
      </p:grpSp>
      <p:sp>
        <p:nvSpPr>
          <p:cNvPr id="118" name="Shape 118"/>
          <p:cNvSpPr/>
          <p:nvPr/>
        </p:nvSpPr>
        <p:spPr>
          <a:xfrm>
            <a:off x="635000" y="800100"/>
            <a:ext cx="5537200" cy="3187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obvious design in creation has convinced many scientists that there is a God.</a:t>
            </a:r>
          </a:p>
        </p:txBody>
      </p:sp>
    </p:spTree>
  </p:cSld>
  <p:clrMapOvr>
    <a:masterClrMapping/>
  </p:clrMapOvr>
  <p:transition spd="med"/>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Shape 730"/>
          <p:cNvSpPr>
            <a:spLocks noGrp="1"/>
          </p:cNvSpPr>
          <p:nvPr>
            <p:ph type="body" idx="1"/>
          </p:nvPr>
        </p:nvSpPr>
        <p:spPr>
          <a:xfrm>
            <a:off x="381000" y="5842000"/>
            <a:ext cx="5867400" cy="3073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trilobite is an icon of creation and a refutation of evolution for those who have eyes to see.</a:t>
            </a:r>
          </a:p>
        </p:txBody>
      </p:sp>
      <p:grpSp>
        <p:nvGrpSpPr>
          <p:cNvPr id="733" name="Group 733"/>
          <p:cNvGrpSpPr/>
          <p:nvPr/>
        </p:nvGrpSpPr>
        <p:grpSpPr>
          <a:xfrm>
            <a:off x="6560753" y="901700"/>
            <a:ext cx="5821747" cy="7327900"/>
            <a:chOff x="-266700" y="-127000"/>
            <a:chExt cx="5821746" cy="7327900"/>
          </a:xfrm>
        </p:grpSpPr>
        <p:pic>
          <p:nvPicPr>
            <p:cNvPr id="732" name="trilobite 17.jpg"/>
            <p:cNvPicPr/>
            <p:nvPr/>
          </p:nvPicPr>
          <p:blipFill>
            <a:blip r:embed="rId2">
              <a:extLst/>
            </a:blip>
            <a:srcRect l="14682" r="33892"/>
            <a:stretch>
              <a:fillRect/>
            </a:stretch>
          </p:blipFill>
          <p:spPr>
            <a:xfrm>
              <a:off x="0" y="0"/>
              <a:ext cx="5453447" cy="7073900"/>
            </a:xfrm>
            <a:prstGeom prst="rect">
              <a:avLst/>
            </a:prstGeom>
            <a:ln>
              <a:noFill/>
            </a:ln>
            <a:effectLst/>
          </p:spPr>
        </p:pic>
        <p:pic>
          <p:nvPicPr>
            <p:cNvPr id="731" name="Picture 73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 name="Shape 735"/>
          <p:cNvSpPr>
            <a:spLocks noGrp="1"/>
          </p:cNvSpPr>
          <p:nvPr>
            <p:ph type="body" idx="1"/>
          </p:nvPr>
        </p:nvSpPr>
        <p:spPr>
          <a:xfrm>
            <a:off x="393700" y="4038600"/>
            <a:ext cx="5867400" cy="4064000"/>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738" name="Group 738"/>
          <p:cNvGrpSpPr/>
          <p:nvPr/>
        </p:nvGrpSpPr>
        <p:grpSpPr>
          <a:xfrm>
            <a:off x="6560753" y="901700"/>
            <a:ext cx="5821747" cy="7327900"/>
            <a:chOff x="-271846" y="-127000"/>
            <a:chExt cx="5821746" cy="7327900"/>
          </a:xfrm>
        </p:grpSpPr>
        <p:pic>
          <p:nvPicPr>
            <p:cNvPr id="737"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736" name="Picture 73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Shape 740"/>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743" name="Group 743"/>
          <p:cNvGrpSpPr/>
          <p:nvPr/>
        </p:nvGrpSpPr>
        <p:grpSpPr>
          <a:xfrm>
            <a:off x="6560753" y="901700"/>
            <a:ext cx="5821747" cy="7327900"/>
            <a:chOff x="-271846" y="-127000"/>
            <a:chExt cx="5821746" cy="7327900"/>
          </a:xfrm>
        </p:grpSpPr>
        <p:pic>
          <p:nvPicPr>
            <p:cNvPr id="742"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741" name="Picture 740"/>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Shape 745"/>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6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748" name="Group 748"/>
          <p:cNvGrpSpPr/>
          <p:nvPr/>
        </p:nvGrpSpPr>
        <p:grpSpPr>
          <a:xfrm>
            <a:off x="9227189" y="3487899"/>
            <a:ext cx="2985978" cy="3649501"/>
            <a:chOff x="-269170" y="-126999"/>
            <a:chExt cx="2985976" cy="3649500"/>
          </a:xfrm>
        </p:grpSpPr>
        <p:pic>
          <p:nvPicPr>
            <p:cNvPr id="747"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746" name="Picture 745"/>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p:cNvSpPr>
          <p:nvPr>
            <p:ph type="body" idx="1"/>
          </p:nvPr>
        </p:nvSpPr>
        <p:spPr>
          <a:xfrm>
            <a:off x="342900" y="1778000"/>
            <a:ext cx="6045200" cy="69088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“It is the sheer universality of perfection, the fact that everywhere we look, to whatever depth we look, we find an elegance and ingenuity of an absolutely transcendent quality, which so mitigates against the idea of chance.”</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Michael Denton, Ph.D., molecular geneticist</a:t>
            </a:r>
          </a:p>
        </p:txBody>
      </p:sp>
      <p:grpSp>
        <p:nvGrpSpPr>
          <p:cNvPr id="123" name="Group 123"/>
          <p:cNvGrpSpPr/>
          <p:nvPr/>
        </p:nvGrpSpPr>
        <p:grpSpPr>
          <a:xfrm>
            <a:off x="6560753" y="901700"/>
            <a:ext cx="5821747" cy="7327900"/>
            <a:chOff x="-271846" y="-127000"/>
            <a:chExt cx="5821746" cy="7327900"/>
          </a:xfrm>
        </p:grpSpPr>
        <p:pic>
          <p:nvPicPr>
            <p:cNvPr id="122" name="pw_idtheoryoverview.png"/>
            <p:cNvPicPr/>
            <p:nvPr/>
          </p:nvPicPr>
          <p:blipFill>
            <a:blip r:embed="rId2">
              <a:extLst/>
            </a:blip>
            <a:srcRect t="3243" r="94" b="10735"/>
            <a:stretch>
              <a:fillRect/>
            </a:stretch>
          </p:blipFill>
          <p:spPr>
            <a:xfrm>
              <a:off x="0" y="0"/>
              <a:ext cx="5448300" cy="7073900"/>
            </a:xfrm>
            <a:prstGeom prst="rect">
              <a:avLst/>
            </a:prstGeom>
            <a:ln>
              <a:noFill/>
            </a:ln>
            <a:effectLst/>
          </p:spPr>
        </p:pic>
        <p:pic>
          <p:nvPicPr>
            <p:cNvPr id="121" name="Picture 12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342900" y="3403600"/>
            <a:ext cx="6045200" cy="52832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“Alongside the level of ingenuity and complexity exhibited by the molecular machinery of life, even our most advanced artifacts appear clumsy.”</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Michael Denton, Ph.D., molecular geneticist</a:t>
            </a:r>
          </a:p>
        </p:txBody>
      </p:sp>
      <p:grpSp>
        <p:nvGrpSpPr>
          <p:cNvPr id="128" name="Group 128"/>
          <p:cNvGrpSpPr/>
          <p:nvPr/>
        </p:nvGrpSpPr>
        <p:grpSpPr>
          <a:xfrm>
            <a:off x="6560753" y="901700"/>
            <a:ext cx="5821747" cy="7327900"/>
            <a:chOff x="-271846" y="-127000"/>
            <a:chExt cx="5821746" cy="7327900"/>
          </a:xfrm>
        </p:grpSpPr>
        <p:pic>
          <p:nvPicPr>
            <p:cNvPr id="127" name="pw_idtheoryoverview.png"/>
            <p:cNvPicPr/>
            <p:nvPr/>
          </p:nvPicPr>
          <p:blipFill>
            <a:blip r:embed="rId2">
              <a:extLst/>
            </a:blip>
            <a:srcRect t="3243" r="94" b="10735"/>
            <a:stretch>
              <a:fillRect/>
            </a:stretch>
          </p:blipFill>
          <p:spPr>
            <a:xfrm>
              <a:off x="0" y="0"/>
              <a:ext cx="5448300" cy="7073900"/>
            </a:xfrm>
            <a:prstGeom prst="rect">
              <a:avLst/>
            </a:prstGeom>
            <a:ln>
              <a:noFill/>
            </a:ln>
            <a:effectLst/>
          </p:spPr>
        </p:pic>
        <p:pic>
          <p:nvPicPr>
            <p:cNvPr id="126" name="Picture 12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p:nvPr/>
        </p:nvSpPr>
        <p:spPr>
          <a:xfrm>
            <a:off x="774700" y="863600"/>
            <a:ext cx="4279900" cy="21971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10000"/>
              </a:lnSpc>
              <a:defRPr sz="6000" cap="none">
                <a:solidFill>
                  <a:srgbClr val="000000"/>
                </a:solidFill>
                <a:latin typeface="Georgia"/>
                <a:ea typeface="Georgia"/>
                <a:cs typeface="Georgia"/>
                <a:sym typeface="Georgia"/>
              </a:defRPr>
            </a:lvl1pPr>
          </a:lstStyle>
          <a:p>
            <a:pPr lvl="0">
              <a:defRPr sz="1800"/>
            </a:pPr>
            <a:r>
              <a:rPr sz="6000"/>
              <a:t>Monarch Butterfly</a:t>
            </a:r>
          </a:p>
        </p:txBody>
      </p:sp>
      <p:pic>
        <p:nvPicPr>
          <p:cNvPr id="131" name="Picture 130"/>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body" idx="1"/>
          </p:nvPr>
        </p:nvSpPr>
        <p:spPr>
          <a:xfrm>
            <a:off x="342900" y="5156200"/>
            <a:ext cx="6045200" cy="3530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monarch butterfly is a premier icon of creation. Every detail of this amazing creature points to an Almighty Creator.</a:t>
            </a:r>
          </a:p>
        </p:txBody>
      </p:sp>
      <p:pic>
        <p:nvPicPr>
          <p:cNvPr id="134" name="Picture 133"/>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1280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Before viewing these PowerPoints, the teacher should first present the introduction to the Evolution 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a:spLocks noGrp="1"/>
          </p:cNvSpPr>
          <p:nvPr>
            <p:ph type="title"/>
          </p:nvPr>
        </p:nvSpPr>
        <p:spPr>
          <a:xfrm>
            <a:off x="635000" y="1104900"/>
            <a:ext cx="5638800" cy="825500"/>
          </a:xfrm>
          <a:prstGeom prst="rect">
            <a:avLst/>
          </a:prstGeom>
        </p:spPr>
        <p:txBody>
          <a:bodyPr>
            <a:normAutofit/>
          </a:bodyPr>
          <a:lstStyle>
            <a:lvl1pPr algn="l">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1. Metamorphosis</a:t>
            </a:r>
          </a:p>
        </p:txBody>
      </p:sp>
      <p:pic>
        <p:nvPicPr>
          <p:cNvPr id="137" name="Picture 136"/>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p:cNvSpPr>
          <p:nvPr>
            <p:ph type="body" idx="1"/>
          </p:nvPr>
        </p:nvSpPr>
        <p:spPr>
          <a:xfrm>
            <a:off x="177800" y="2336800"/>
            <a:ext cx="5627043" cy="57404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butterfly goes through a four-stage process called metamorphosis:</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FFFB00"/>
                </a:solidFill>
                <a:latin typeface="Georgia"/>
                <a:ea typeface="Georgia"/>
                <a:cs typeface="Georgia"/>
                <a:sym typeface="Georgia"/>
              </a:rPr>
              <a:t>egg</a:t>
            </a:r>
          </a:p>
          <a:p>
            <a:pPr lvl="0">
              <a:lnSpc>
                <a:spcPct val="110000"/>
              </a:lnSpc>
              <a:defRPr sz="1800" spc="0">
                <a:solidFill>
                  <a:srgbClr val="000000"/>
                </a:solidFill>
              </a:defRPr>
            </a:pPr>
            <a:r>
              <a:rPr sz="3600" spc="-47">
                <a:solidFill>
                  <a:srgbClr val="FFFB00"/>
                </a:solidFill>
                <a:latin typeface="Georgia"/>
                <a:ea typeface="Georgia"/>
                <a:cs typeface="Georgia"/>
                <a:sym typeface="Georgia"/>
              </a:rPr>
              <a:t>larva (caterpillar)</a:t>
            </a: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FFFB00"/>
                </a:solidFill>
                <a:latin typeface="Georgia"/>
                <a:ea typeface="Georgia"/>
                <a:cs typeface="Georgia"/>
                <a:sym typeface="Georgia"/>
              </a:rPr>
              <a:t>pupa</a:t>
            </a:r>
            <a:r>
              <a:rPr sz="3600" spc="-47">
                <a:solidFill>
                  <a:srgbClr val="FFFFFF"/>
                </a:solidFill>
                <a:latin typeface="Georgia"/>
                <a:ea typeface="Georgia"/>
                <a:cs typeface="Georgia"/>
                <a:sym typeface="Georgia"/>
              </a:rPr>
              <a:t> </a:t>
            </a:r>
            <a:r>
              <a:rPr sz="3600" spc="-47">
                <a:solidFill>
                  <a:srgbClr val="FFFB00"/>
                </a:solidFill>
                <a:latin typeface="Georgia"/>
                <a:ea typeface="Georgia"/>
                <a:cs typeface="Georgia"/>
                <a:sym typeface="Georgia"/>
              </a:rPr>
              <a:t>(Chrysalis)</a:t>
            </a:r>
          </a:p>
          <a:p>
            <a:pPr lvl="0">
              <a:lnSpc>
                <a:spcPct val="110000"/>
              </a:lnSpc>
              <a:defRPr sz="1800" spc="0">
                <a:solidFill>
                  <a:srgbClr val="000000"/>
                </a:solidFill>
              </a:defRPr>
            </a:pPr>
            <a:r>
              <a:rPr sz="3600" spc="-47">
                <a:solidFill>
                  <a:srgbClr val="FFFB00"/>
                </a:solidFill>
                <a:latin typeface="Georgia"/>
                <a:ea typeface="Georgia"/>
                <a:cs typeface="Georgia"/>
                <a:sym typeface="Georgia"/>
              </a:rPr>
              <a:t>adult</a:t>
            </a:r>
          </a:p>
        </p:txBody>
      </p:sp>
      <p:pic>
        <p:nvPicPr>
          <p:cNvPr id="140" name="monarch-life-cycle.png"/>
          <p:cNvPicPr/>
          <p:nvPr/>
        </p:nvPicPr>
        <p:blipFill>
          <a:blip r:embed="rId2">
            <a:extLst/>
          </a:blip>
          <a:stretch>
            <a:fillRect/>
          </a:stretch>
        </p:blipFill>
        <p:spPr>
          <a:xfrm>
            <a:off x="6070600" y="1485900"/>
            <a:ext cx="6350000" cy="6032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p:cNvSpPr>
          <p:nvPr>
            <p:ph type="body" idx="1"/>
          </p:nvPr>
        </p:nvSpPr>
        <p:spPr>
          <a:xfrm>
            <a:off x="508000" y="4787900"/>
            <a:ext cx="5867400" cy="3606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begins life as a tiny, brilliantly-designed egg that the female butterfly attaches to the exact type of vegetation needed by the caterpillar.</a:t>
            </a:r>
          </a:p>
        </p:txBody>
      </p:sp>
      <p:grpSp>
        <p:nvGrpSpPr>
          <p:cNvPr id="145" name="Group 145"/>
          <p:cNvGrpSpPr/>
          <p:nvPr/>
        </p:nvGrpSpPr>
        <p:grpSpPr>
          <a:xfrm>
            <a:off x="6560753" y="901700"/>
            <a:ext cx="5821747" cy="7327900"/>
            <a:chOff x="-271846" y="-127000"/>
            <a:chExt cx="5821746" cy="7327900"/>
          </a:xfrm>
        </p:grpSpPr>
        <p:pic>
          <p:nvPicPr>
            <p:cNvPr id="144" name="iStock_000015659882Medium - Version 2.jpg"/>
            <p:cNvPicPr/>
            <p:nvPr/>
          </p:nvPicPr>
          <p:blipFill>
            <a:blip r:embed="rId2">
              <a:extLst/>
            </a:blip>
            <a:srcRect t="7743" r="94" b="7685"/>
            <a:stretch>
              <a:fillRect/>
            </a:stretch>
          </p:blipFill>
          <p:spPr>
            <a:xfrm>
              <a:off x="0" y="0"/>
              <a:ext cx="5448300" cy="7073900"/>
            </a:xfrm>
            <a:prstGeom prst="rect">
              <a:avLst/>
            </a:prstGeom>
            <a:ln>
              <a:noFill/>
            </a:ln>
            <a:effectLst/>
          </p:spPr>
        </p:pic>
        <p:pic>
          <p:nvPicPr>
            <p:cNvPr id="143" name="Picture 142"/>
            <p:cNvPicPr/>
            <p:nvPr/>
          </p:nvPicPr>
          <p:blipFill>
            <a:blip r:embed="rId3">
              <a:extLst/>
            </a:blip>
            <a:stretch>
              <a:fillRect/>
            </a:stretch>
          </p:blipFill>
          <p:spPr>
            <a:xfrm>
              <a:off x="-271847" y="-127000"/>
              <a:ext cx="5821747" cy="7327900"/>
            </a:xfrm>
            <a:prstGeom prst="rect">
              <a:avLst/>
            </a:prstGeom>
            <a:effectLst/>
          </p:spPr>
        </p:pic>
      </p:grpSp>
      <p:sp>
        <p:nvSpPr>
          <p:cNvPr id="146" name="Shape 146"/>
          <p:cNvSpPr/>
          <p:nvPr/>
        </p:nvSpPr>
        <p:spPr>
          <a:xfrm>
            <a:off x="508000" y="11557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EGG</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body" idx="1"/>
          </p:nvPr>
        </p:nvSpPr>
        <p:spPr>
          <a:xfrm>
            <a:off x="508000" y="6184900"/>
            <a:ext cx="5867400" cy="3606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the case of the Monarch Butterfly, the plant is always the milkweed. </a:t>
            </a:r>
          </a:p>
        </p:txBody>
      </p:sp>
      <p:grpSp>
        <p:nvGrpSpPr>
          <p:cNvPr id="151" name="Group 151"/>
          <p:cNvGrpSpPr/>
          <p:nvPr/>
        </p:nvGrpSpPr>
        <p:grpSpPr>
          <a:xfrm>
            <a:off x="6560753" y="901700"/>
            <a:ext cx="5821747" cy="7327900"/>
            <a:chOff x="-266700" y="-127000"/>
            <a:chExt cx="5821746" cy="7327900"/>
          </a:xfrm>
        </p:grpSpPr>
        <p:pic>
          <p:nvPicPr>
            <p:cNvPr id="150" name="huntsville botanical 64.jpg"/>
            <p:cNvPicPr/>
            <p:nvPr/>
          </p:nvPicPr>
          <p:blipFill>
            <a:blip r:embed="rId2">
              <a:extLst/>
            </a:blip>
            <a:srcRect l="15740" r="32894"/>
            <a:stretch>
              <a:fillRect/>
            </a:stretch>
          </p:blipFill>
          <p:spPr>
            <a:xfrm>
              <a:off x="0" y="0"/>
              <a:ext cx="5453447" cy="7073900"/>
            </a:xfrm>
            <a:prstGeom prst="rect">
              <a:avLst/>
            </a:prstGeom>
            <a:ln>
              <a:noFill/>
            </a:ln>
            <a:effectLst/>
          </p:spPr>
        </p:pic>
        <p:pic>
          <p:nvPicPr>
            <p:cNvPr id="149" name="Picture 148"/>
            <p:cNvPicPr/>
            <p:nvPr/>
          </p:nvPicPr>
          <p:blipFill>
            <a:blip r:embed="rId3">
              <a:extLst/>
            </a:blip>
            <a:stretch>
              <a:fillRect/>
            </a:stretch>
          </p:blipFill>
          <p:spPr>
            <a:xfrm>
              <a:off x="-266700" y="-127000"/>
              <a:ext cx="5821747" cy="7327900"/>
            </a:xfrm>
            <a:prstGeom prst="rect">
              <a:avLst/>
            </a:prstGeom>
            <a:effectLst/>
          </p:spPr>
        </p:pic>
      </p:grpSp>
      <p:sp>
        <p:nvSpPr>
          <p:cNvPr id="152" name="Shape 152"/>
          <p:cNvSpPr/>
          <p:nvPr/>
        </p:nvSpPr>
        <p:spPr>
          <a:xfrm>
            <a:off x="508000" y="11557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EGG</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p:cNvSpPr>
          <p:nvPr>
            <p:ph type="body" idx="1"/>
          </p:nvPr>
        </p:nvSpPr>
        <p:spPr>
          <a:xfrm>
            <a:off x="508000" y="6210300"/>
            <a:ext cx="5867400" cy="19431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female is equipped to find the right plant in the right condition. </a:t>
            </a:r>
          </a:p>
        </p:txBody>
      </p:sp>
      <p:grpSp>
        <p:nvGrpSpPr>
          <p:cNvPr id="157" name="Group 157"/>
          <p:cNvGrpSpPr/>
          <p:nvPr/>
        </p:nvGrpSpPr>
        <p:grpSpPr>
          <a:xfrm>
            <a:off x="6560753" y="901700"/>
            <a:ext cx="5821747" cy="7327900"/>
            <a:chOff x="-266700" y="-127000"/>
            <a:chExt cx="5821746" cy="7327900"/>
          </a:xfrm>
        </p:grpSpPr>
        <p:pic>
          <p:nvPicPr>
            <p:cNvPr id="156" name="huntsville botanical 64.jpg"/>
            <p:cNvPicPr/>
            <p:nvPr/>
          </p:nvPicPr>
          <p:blipFill>
            <a:blip r:embed="rId2">
              <a:extLst/>
            </a:blip>
            <a:srcRect l="24353" r="24282"/>
            <a:stretch>
              <a:fillRect/>
            </a:stretch>
          </p:blipFill>
          <p:spPr>
            <a:xfrm>
              <a:off x="0" y="0"/>
              <a:ext cx="5453447" cy="7073900"/>
            </a:xfrm>
            <a:prstGeom prst="rect">
              <a:avLst/>
            </a:prstGeom>
            <a:ln>
              <a:noFill/>
            </a:ln>
            <a:effectLst/>
          </p:spPr>
        </p:pic>
        <p:pic>
          <p:nvPicPr>
            <p:cNvPr id="155" name="Picture 154"/>
            <p:cNvPicPr/>
            <p:nvPr/>
          </p:nvPicPr>
          <p:blipFill>
            <a:blip r:embed="rId3">
              <a:extLst/>
            </a:blip>
            <a:stretch>
              <a:fillRect/>
            </a:stretch>
          </p:blipFill>
          <p:spPr>
            <a:xfrm>
              <a:off x="-266700" y="-127000"/>
              <a:ext cx="5821747" cy="7327900"/>
            </a:xfrm>
            <a:prstGeom prst="rect">
              <a:avLst/>
            </a:prstGeom>
            <a:effectLst/>
          </p:spPr>
        </p:pic>
      </p:grpSp>
      <p:sp>
        <p:nvSpPr>
          <p:cNvPr id="158" name="Shape 158"/>
          <p:cNvSpPr/>
          <p:nvPr/>
        </p:nvSpPr>
        <p:spPr>
          <a:xfrm>
            <a:off x="508000" y="11557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EGG</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p:cNvSpPr>
          <p:nvPr>
            <p:ph type="body" idx="1"/>
          </p:nvPr>
        </p:nvSpPr>
        <p:spPr>
          <a:xfrm>
            <a:off x="508000" y="5791200"/>
            <a:ext cx="5867400" cy="2463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special glue she produces holds the egg securely in all types of weather. </a:t>
            </a:r>
          </a:p>
        </p:txBody>
      </p:sp>
      <p:sp>
        <p:nvSpPr>
          <p:cNvPr id="161" name="Shape 161"/>
          <p:cNvSpPr/>
          <p:nvPr/>
        </p:nvSpPr>
        <p:spPr>
          <a:xfrm>
            <a:off x="508000" y="11557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EGG</a:t>
            </a:r>
          </a:p>
        </p:txBody>
      </p:sp>
      <p:grpSp>
        <p:nvGrpSpPr>
          <p:cNvPr id="164" name="Group 164"/>
          <p:cNvGrpSpPr/>
          <p:nvPr/>
        </p:nvGrpSpPr>
        <p:grpSpPr>
          <a:xfrm>
            <a:off x="6560753" y="901700"/>
            <a:ext cx="5821747" cy="7327900"/>
            <a:chOff x="-271846" y="-127000"/>
            <a:chExt cx="5821746" cy="7327900"/>
          </a:xfrm>
        </p:grpSpPr>
        <p:pic>
          <p:nvPicPr>
            <p:cNvPr id="163" name="iStock_000015659882Medium.jpg"/>
            <p:cNvPicPr/>
            <p:nvPr/>
          </p:nvPicPr>
          <p:blipFill>
            <a:blip r:embed="rId2">
              <a:extLst/>
            </a:blip>
            <a:srcRect t="7610" b="7610"/>
            <a:stretch>
              <a:fillRect/>
            </a:stretch>
          </p:blipFill>
          <p:spPr>
            <a:xfrm>
              <a:off x="0" y="0"/>
              <a:ext cx="5448300" cy="7073900"/>
            </a:xfrm>
            <a:prstGeom prst="rect">
              <a:avLst/>
            </a:prstGeom>
            <a:ln>
              <a:noFill/>
            </a:ln>
            <a:effectLst/>
          </p:spPr>
        </p:pic>
        <p:pic>
          <p:nvPicPr>
            <p:cNvPr id="162" name="Picture 1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Shape 166"/>
          <p:cNvSpPr>
            <a:spLocks noGrp="1"/>
          </p:cNvSpPr>
          <p:nvPr>
            <p:ph type="body" idx="1"/>
          </p:nvPr>
        </p:nvSpPr>
        <p:spPr>
          <a:xfrm>
            <a:off x="508000" y="4368800"/>
            <a:ext cx="5867400" cy="4292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creature that emerges from the egg is a larva or caterpillar. It is an eating machine that increases its weight 3,000 times in 20 days, doubling in size about every 12 hours.</a:t>
            </a:r>
          </a:p>
        </p:txBody>
      </p:sp>
      <p:sp>
        <p:nvSpPr>
          <p:cNvPr id="167" name="Shape 167"/>
          <p:cNvSpPr/>
          <p:nvPr/>
        </p:nvSpPr>
        <p:spPr>
          <a:xfrm>
            <a:off x="508000" y="11557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grpSp>
        <p:nvGrpSpPr>
          <p:cNvPr id="170" name="Group 170"/>
          <p:cNvGrpSpPr/>
          <p:nvPr/>
        </p:nvGrpSpPr>
        <p:grpSpPr>
          <a:xfrm>
            <a:off x="6560753" y="901700"/>
            <a:ext cx="5821747" cy="7327900"/>
            <a:chOff x="-266700" y="-127000"/>
            <a:chExt cx="5821746" cy="7327900"/>
          </a:xfrm>
        </p:grpSpPr>
        <p:pic>
          <p:nvPicPr>
            <p:cNvPr id="169" name="iStock_000001730253Medium.jpg"/>
            <p:cNvPicPr/>
            <p:nvPr/>
          </p:nvPicPr>
          <p:blipFill>
            <a:blip r:embed="rId2">
              <a:extLst/>
            </a:blip>
            <a:srcRect l="21076" r="21130"/>
            <a:stretch>
              <a:fillRect/>
            </a:stretch>
          </p:blipFill>
          <p:spPr>
            <a:xfrm>
              <a:off x="0" y="0"/>
              <a:ext cx="5453447" cy="7073900"/>
            </a:xfrm>
            <a:prstGeom prst="rect">
              <a:avLst/>
            </a:prstGeom>
            <a:ln>
              <a:noFill/>
            </a:ln>
            <a:effectLst/>
          </p:spPr>
        </p:pic>
        <p:pic>
          <p:nvPicPr>
            <p:cNvPr id="168" name="Picture 16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p:nvPr/>
        </p:nvSpPr>
        <p:spPr>
          <a:xfrm>
            <a:off x="1765300" y="1016000"/>
            <a:ext cx="94615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WATCH THE  CATERPILLAR HATCH</a:t>
            </a:r>
          </a:p>
        </p:txBody>
      </p:sp>
      <p:pic>
        <p:nvPicPr>
          <p:cNvPr id="173" name="iStock_000006896350Big Web.mov"/>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2438400" y="2400300"/>
            <a:ext cx="8128000" cy="6096000"/>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61" fill="hold"/>
                                        <p:tgtEl>
                                          <p:spTgt spid="17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17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p:cNvSpPr>
          <p:nvPr>
            <p:ph type="body" idx="1"/>
          </p:nvPr>
        </p:nvSpPr>
        <p:spPr>
          <a:xfrm>
            <a:off x="508000" y="5753100"/>
            <a:ext cx="5867400" cy="29083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would be like a human baby increasing from 8 pounds to 24,000 pounds in less than two weeks! </a:t>
            </a:r>
          </a:p>
        </p:txBody>
      </p:sp>
      <p:sp>
        <p:nvSpPr>
          <p:cNvPr id="176" name="Shape 176"/>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grpSp>
        <p:nvGrpSpPr>
          <p:cNvPr id="179" name="Group 179"/>
          <p:cNvGrpSpPr/>
          <p:nvPr/>
        </p:nvGrpSpPr>
        <p:grpSpPr>
          <a:xfrm>
            <a:off x="6560753" y="901700"/>
            <a:ext cx="5821747" cy="7327900"/>
            <a:chOff x="-271846" y="-127000"/>
            <a:chExt cx="5821746" cy="7327900"/>
          </a:xfrm>
        </p:grpSpPr>
        <p:pic>
          <p:nvPicPr>
            <p:cNvPr id="178" name="prashansa 09-2005 029.jpg"/>
            <p:cNvPicPr/>
            <p:nvPr/>
          </p:nvPicPr>
          <p:blipFill>
            <a:blip r:embed="rId2">
              <a:extLst/>
            </a:blip>
            <a:srcRect t="1396" b="1396"/>
            <a:stretch>
              <a:fillRect/>
            </a:stretch>
          </p:blipFill>
          <p:spPr>
            <a:xfrm>
              <a:off x="0" y="0"/>
              <a:ext cx="5448300" cy="7073900"/>
            </a:xfrm>
            <a:prstGeom prst="rect">
              <a:avLst/>
            </a:prstGeom>
            <a:ln>
              <a:noFill/>
            </a:ln>
            <a:effectLst/>
          </p:spPr>
        </p:pic>
        <p:pic>
          <p:nvPicPr>
            <p:cNvPr id="177" name="Picture 176"/>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p:cNvSpPr>
          <p:nvPr>
            <p:ph type="body" idx="1"/>
          </p:nvPr>
        </p:nvSpPr>
        <p:spPr>
          <a:xfrm>
            <a:off x="508000" y="2489200"/>
            <a:ext cx="5867400" cy="6172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Monarch caterpillar eats only milkweed, which is poisonous to other insects. It “sequesters” the poisonous substance and retains it through the metamorphosis process into the butterfly stage. For this reason the butterfly is protected from being eaten by predators.</a:t>
            </a:r>
          </a:p>
        </p:txBody>
      </p:sp>
      <p:grpSp>
        <p:nvGrpSpPr>
          <p:cNvPr id="184" name="Group 184"/>
          <p:cNvGrpSpPr/>
          <p:nvPr/>
        </p:nvGrpSpPr>
        <p:grpSpPr>
          <a:xfrm>
            <a:off x="6560753" y="901700"/>
            <a:ext cx="5821747" cy="7327900"/>
            <a:chOff x="-266700" y="-127000"/>
            <a:chExt cx="5821746" cy="7327900"/>
          </a:xfrm>
        </p:grpSpPr>
        <p:pic>
          <p:nvPicPr>
            <p:cNvPr id="183" name="huntsville botanical 65.jpg"/>
            <p:cNvPicPr/>
            <p:nvPr/>
          </p:nvPicPr>
          <p:blipFill>
            <a:blip r:embed="rId2">
              <a:extLst/>
            </a:blip>
            <a:srcRect l="24324" r="24372"/>
            <a:stretch>
              <a:fillRect/>
            </a:stretch>
          </p:blipFill>
          <p:spPr>
            <a:xfrm>
              <a:off x="0" y="0"/>
              <a:ext cx="5453447" cy="7073900"/>
            </a:xfrm>
            <a:prstGeom prst="rect">
              <a:avLst/>
            </a:prstGeom>
            <a:ln>
              <a:noFill/>
            </a:ln>
            <a:effectLst/>
          </p:spPr>
        </p:pic>
        <p:pic>
          <p:nvPicPr>
            <p:cNvPr id="182" name="Picture 181"/>
            <p:cNvPicPr/>
            <p:nvPr/>
          </p:nvPicPr>
          <p:blipFill>
            <a:blip r:embed="rId3">
              <a:extLst/>
            </a:blip>
            <a:stretch>
              <a:fillRect/>
            </a:stretch>
          </p:blipFill>
          <p:spPr>
            <a:xfrm>
              <a:off x="-266700" y="-127000"/>
              <a:ext cx="5821747" cy="7327900"/>
            </a:xfrm>
            <a:prstGeom prst="rect">
              <a:avLst/>
            </a:prstGeom>
            <a:effectLst/>
          </p:spPr>
        </p:pic>
      </p:grpSp>
      <p:sp>
        <p:nvSpPr>
          <p:cNvPr id="185" name="Shape 185"/>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60452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p:cNvSpPr>
            <a:spLocks noGrp="1"/>
          </p:cNvSpPr>
          <p:nvPr>
            <p:ph type="body" idx="1"/>
          </p:nvPr>
        </p:nvSpPr>
        <p:spPr>
          <a:xfrm>
            <a:off x="508000" y="3530600"/>
            <a:ext cx="5867400" cy="5130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caterpillar has three pairs of “true legs” and up to six paris of “prolegs.” The prolegs have rings of tiny hooks called crochets that help the caterpillar grip the leaves and stems of plants.</a:t>
            </a:r>
          </a:p>
        </p:txBody>
      </p:sp>
      <p:sp>
        <p:nvSpPr>
          <p:cNvPr id="188" name="Shape 188"/>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grpSp>
        <p:nvGrpSpPr>
          <p:cNvPr id="191" name="Group 191"/>
          <p:cNvGrpSpPr/>
          <p:nvPr/>
        </p:nvGrpSpPr>
        <p:grpSpPr>
          <a:xfrm>
            <a:off x="6560753" y="901700"/>
            <a:ext cx="5821747" cy="7327900"/>
            <a:chOff x="-266700" y="-127000"/>
            <a:chExt cx="5821746" cy="7327900"/>
          </a:xfrm>
        </p:grpSpPr>
        <p:pic>
          <p:nvPicPr>
            <p:cNvPr id="190" name="iStock_000001730253Medium.jpg"/>
            <p:cNvPicPr/>
            <p:nvPr/>
          </p:nvPicPr>
          <p:blipFill>
            <a:blip r:embed="rId2">
              <a:extLst/>
            </a:blip>
            <a:srcRect l="21076" r="21130"/>
            <a:stretch>
              <a:fillRect/>
            </a:stretch>
          </p:blipFill>
          <p:spPr>
            <a:xfrm>
              <a:off x="0" y="0"/>
              <a:ext cx="5453447" cy="7073900"/>
            </a:xfrm>
            <a:prstGeom prst="rect">
              <a:avLst/>
            </a:prstGeom>
            <a:ln>
              <a:noFill/>
            </a:ln>
            <a:effectLst/>
          </p:spPr>
        </p:pic>
        <p:pic>
          <p:nvPicPr>
            <p:cNvPr id="189" name="Picture 18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p:cNvSpPr>
          <p:nvPr>
            <p:ph type="body" idx="1"/>
          </p:nvPr>
        </p:nvSpPr>
        <p:spPr>
          <a:xfrm>
            <a:off x="508000" y="5702300"/>
            <a:ext cx="5867400" cy="3251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creature’s brain and nervous system control the extremely complex coordinated movement of its legs.</a:t>
            </a:r>
          </a:p>
        </p:txBody>
      </p:sp>
      <p:sp>
        <p:nvSpPr>
          <p:cNvPr id="194" name="Shape 194"/>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grpSp>
        <p:nvGrpSpPr>
          <p:cNvPr id="197" name="Group 197"/>
          <p:cNvGrpSpPr/>
          <p:nvPr/>
        </p:nvGrpSpPr>
        <p:grpSpPr>
          <a:xfrm>
            <a:off x="6560753" y="901700"/>
            <a:ext cx="5821747" cy="7327900"/>
            <a:chOff x="-266700" y="-127000"/>
            <a:chExt cx="5821746" cy="7327900"/>
          </a:xfrm>
        </p:grpSpPr>
        <p:pic>
          <p:nvPicPr>
            <p:cNvPr id="196" name="iStock_000001730253Medium.jpg"/>
            <p:cNvPicPr/>
            <p:nvPr/>
          </p:nvPicPr>
          <p:blipFill>
            <a:blip r:embed="rId2">
              <a:extLst/>
            </a:blip>
            <a:srcRect l="21076" r="21130"/>
            <a:stretch>
              <a:fillRect/>
            </a:stretch>
          </p:blipFill>
          <p:spPr>
            <a:xfrm>
              <a:off x="0" y="0"/>
              <a:ext cx="5453447" cy="7073900"/>
            </a:xfrm>
            <a:prstGeom prst="rect">
              <a:avLst/>
            </a:prstGeom>
            <a:ln>
              <a:noFill/>
            </a:ln>
            <a:effectLst/>
          </p:spPr>
        </p:pic>
        <p:pic>
          <p:nvPicPr>
            <p:cNvPr id="195" name="Picture 19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p:cNvSpPr>
          <p:nvPr>
            <p:ph type="body" idx="1"/>
          </p:nvPr>
        </p:nvSpPr>
        <p:spPr>
          <a:xfrm>
            <a:off x="393700" y="4419600"/>
            <a:ext cx="5867400" cy="43307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As the caterpillar grows, it casts off its outer skin layer five times. This is called </a:t>
            </a:r>
            <a:r>
              <a:rPr sz="3600" b="1" spc="-47">
                <a:solidFill>
                  <a:srgbClr val="CBCBCB"/>
                </a:solidFill>
                <a:latin typeface="Georgia"/>
                <a:ea typeface="Georgia"/>
                <a:cs typeface="Georgia"/>
                <a:sym typeface="Georgia"/>
              </a:rPr>
              <a:t>MOLTING</a:t>
            </a:r>
            <a:r>
              <a:rPr sz="3600" spc="-47">
                <a:solidFill>
                  <a:srgbClr val="CBCBCB"/>
                </a:solidFill>
                <a:latin typeface="Georgia"/>
                <a:ea typeface="Georgia"/>
                <a:cs typeface="Georgia"/>
                <a:sym typeface="Georgia"/>
              </a:rPr>
              <a:t>, and it is necessary to accommodate its rapidly increasing size.</a:t>
            </a:r>
          </a:p>
        </p:txBody>
      </p:sp>
      <p:sp>
        <p:nvSpPr>
          <p:cNvPr id="200" name="Shape 200"/>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grpSp>
        <p:nvGrpSpPr>
          <p:cNvPr id="203" name="Group 203"/>
          <p:cNvGrpSpPr/>
          <p:nvPr/>
        </p:nvGrpSpPr>
        <p:grpSpPr>
          <a:xfrm>
            <a:off x="6560753" y="901700"/>
            <a:ext cx="5821747" cy="7327900"/>
            <a:chOff x="-266700" y="-127000"/>
            <a:chExt cx="5821746" cy="7327900"/>
          </a:xfrm>
        </p:grpSpPr>
        <p:pic>
          <p:nvPicPr>
            <p:cNvPr id="202" name="molting-caterpillars.png"/>
            <p:cNvPicPr/>
            <p:nvPr/>
          </p:nvPicPr>
          <p:blipFill>
            <a:blip r:embed="rId2">
              <a:extLst/>
            </a:blip>
            <a:srcRect l="24013" r="24062"/>
            <a:stretch>
              <a:fillRect/>
            </a:stretch>
          </p:blipFill>
          <p:spPr>
            <a:xfrm>
              <a:off x="0" y="0"/>
              <a:ext cx="5453447" cy="7073900"/>
            </a:xfrm>
            <a:prstGeom prst="rect">
              <a:avLst/>
            </a:prstGeom>
            <a:ln>
              <a:noFill/>
            </a:ln>
            <a:effectLst/>
          </p:spPr>
        </p:pic>
        <p:pic>
          <p:nvPicPr>
            <p:cNvPr id="201" name="Picture 20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1"/>
          </p:nvPr>
        </p:nvSpPr>
        <p:spPr>
          <a:xfrm>
            <a:off x="381000" y="673100"/>
            <a:ext cx="5867400" cy="897890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Every part of this process is exceedingly complex.</a:t>
            </a:r>
          </a:p>
          <a:p>
            <a:pPr lvl="0">
              <a:lnSpc>
                <a:spcPct val="110000"/>
              </a:lnSpc>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sensors in the skin of the caterpillar that detect the amount of pressure or strain being put on the skin and when that is too great they send a signal to the brain which then releases a hormone that causes molting” (Paul Nelson, </a:t>
            </a:r>
            <a:r>
              <a:rPr sz="3600" spc="-47" dirty="0" err="1">
                <a:solidFill>
                  <a:srgbClr val="CBCBCB"/>
                </a:solidFill>
                <a:latin typeface="Georgia" panose="02040502050405020303" pitchFamily="18" charset="0"/>
                <a:ea typeface="Georgia Bold"/>
                <a:cs typeface="Georgia Bold"/>
                <a:sym typeface="Georgia Bold"/>
              </a:rPr>
              <a:t>Biola</a:t>
            </a:r>
            <a:r>
              <a:rPr sz="3600" spc="-47" dirty="0">
                <a:solidFill>
                  <a:srgbClr val="CBCBCB"/>
                </a:solidFill>
                <a:latin typeface="Georgia" panose="02040502050405020303" pitchFamily="18" charset="0"/>
                <a:ea typeface="Georgia Bold"/>
                <a:cs typeface="Georgia Bold"/>
                <a:sym typeface="Georgia Bold"/>
              </a:rPr>
              <a:t> University. Metamorphosis DVD).</a:t>
            </a:r>
          </a:p>
        </p:txBody>
      </p:sp>
      <p:grpSp>
        <p:nvGrpSpPr>
          <p:cNvPr id="208" name="Group 208"/>
          <p:cNvGrpSpPr/>
          <p:nvPr/>
        </p:nvGrpSpPr>
        <p:grpSpPr>
          <a:xfrm>
            <a:off x="6560753" y="901700"/>
            <a:ext cx="5821747" cy="7327900"/>
            <a:chOff x="-266700" y="-127000"/>
            <a:chExt cx="5821746" cy="7327900"/>
          </a:xfrm>
        </p:grpSpPr>
        <p:pic>
          <p:nvPicPr>
            <p:cNvPr id="207" name="molting-caterpillars.png"/>
            <p:cNvPicPr/>
            <p:nvPr/>
          </p:nvPicPr>
          <p:blipFill>
            <a:blip r:embed="rId2">
              <a:extLst/>
            </a:blip>
            <a:srcRect l="24013" r="24062"/>
            <a:stretch>
              <a:fillRect/>
            </a:stretch>
          </p:blipFill>
          <p:spPr>
            <a:xfrm>
              <a:off x="0" y="0"/>
              <a:ext cx="5453447" cy="7073900"/>
            </a:xfrm>
            <a:prstGeom prst="rect">
              <a:avLst/>
            </a:prstGeom>
            <a:ln>
              <a:noFill/>
            </a:ln>
            <a:effectLst/>
          </p:spPr>
        </p:pic>
        <p:pic>
          <p:nvPicPr>
            <p:cNvPr id="206" name="Picture 20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Shape 210"/>
          <p:cNvSpPr>
            <a:spLocks noGrp="1"/>
          </p:cNvSpPr>
          <p:nvPr>
            <p:ph type="body" idx="1"/>
          </p:nvPr>
        </p:nvSpPr>
        <p:spPr>
          <a:xfrm>
            <a:off x="508000" y="2184400"/>
            <a:ext cx="5867400" cy="6731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the caterpillar molts, it sheds its entire head capsule, with its six eye lenses and spinneret. Thus, there must be four or five different head capsules made, each one being bigger to accommodate the growing caterpillar” (Jules Poirier, From Darkness to Light to Flight).</a:t>
            </a:r>
          </a:p>
        </p:txBody>
      </p:sp>
      <p:grpSp>
        <p:nvGrpSpPr>
          <p:cNvPr id="213" name="Group 213"/>
          <p:cNvGrpSpPr/>
          <p:nvPr/>
        </p:nvGrpSpPr>
        <p:grpSpPr>
          <a:xfrm>
            <a:off x="6560753" y="901700"/>
            <a:ext cx="5821747" cy="7327900"/>
            <a:chOff x="-271846" y="-127000"/>
            <a:chExt cx="5821746" cy="7327900"/>
          </a:xfrm>
        </p:grpSpPr>
        <p:pic>
          <p:nvPicPr>
            <p:cNvPr id="212" name="iStock_000001730253Medium - Version 2.jpg"/>
            <p:cNvPicPr/>
            <p:nvPr/>
          </p:nvPicPr>
          <p:blipFill>
            <a:blip r:embed="rId2">
              <a:extLst/>
            </a:blip>
            <a:srcRect t="6823" r="94" b="6795"/>
            <a:stretch>
              <a:fillRect/>
            </a:stretch>
          </p:blipFill>
          <p:spPr>
            <a:xfrm>
              <a:off x="0" y="0"/>
              <a:ext cx="5448300" cy="7073900"/>
            </a:xfrm>
            <a:prstGeom prst="rect">
              <a:avLst/>
            </a:prstGeom>
            <a:ln>
              <a:noFill/>
            </a:ln>
            <a:effectLst/>
          </p:spPr>
        </p:pic>
        <p:pic>
          <p:nvPicPr>
            <p:cNvPr id="211" name="Picture 210"/>
            <p:cNvPicPr/>
            <p:nvPr/>
          </p:nvPicPr>
          <p:blipFill>
            <a:blip r:embed="rId3">
              <a:extLst/>
            </a:blip>
            <a:stretch>
              <a:fillRect/>
            </a:stretch>
          </p:blipFill>
          <p:spPr>
            <a:xfrm>
              <a:off x="-271847" y="-127000"/>
              <a:ext cx="5821747" cy="7327900"/>
            </a:xfrm>
            <a:prstGeom prst="rect">
              <a:avLst/>
            </a:prstGeom>
            <a:effectLst/>
          </p:spPr>
        </p:pic>
      </p:grpSp>
      <p:sp>
        <p:nvSpPr>
          <p:cNvPr id="214" name="Shape 214"/>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p:cNvSpPr>
          <p:nvPr>
            <p:ph type="body" idx="1"/>
          </p:nvPr>
        </p:nvSpPr>
        <p:spPr>
          <a:xfrm>
            <a:off x="508000" y="4318000"/>
            <a:ext cx="5867400" cy="4597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During the caterpillar stage, “imaginal cell clusters” appear at various locations in its body, and these contain the genetic information for the future butterfly.</a:t>
            </a:r>
          </a:p>
        </p:txBody>
      </p:sp>
      <p:grpSp>
        <p:nvGrpSpPr>
          <p:cNvPr id="219" name="Group 219"/>
          <p:cNvGrpSpPr/>
          <p:nvPr/>
        </p:nvGrpSpPr>
        <p:grpSpPr>
          <a:xfrm>
            <a:off x="6560753" y="901700"/>
            <a:ext cx="5821747" cy="7327900"/>
            <a:chOff x="-266700" y="-127000"/>
            <a:chExt cx="5821746" cy="7327900"/>
          </a:xfrm>
        </p:grpSpPr>
        <p:pic>
          <p:nvPicPr>
            <p:cNvPr id="218" name="iStock_000008520483Medium.jpg"/>
            <p:cNvPicPr/>
            <p:nvPr/>
          </p:nvPicPr>
          <p:blipFill>
            <a:blip r:embed="rId2">
              <a:extLst/>
            </a:blip>
            <a:srcRect l="7210" r="37094"/>
            <a:stretch>
              <a:fillRect/>
            </a:stretch>
          </p:blipFill>
          <p:spPr>
            <a:xfrm>
              <a:off x="0" y="0"/>
              <a:ext cx="5453447" cy="7073900"/>
            </a:xfrm>
            <a:prstGeom prst="rect">
              <a:avLst/>
            </a:prstGeom>
            <a:ln>
              <a:noFill/>
            </a:ln>
            <a:effectLst/>
          </p:spPr>
        </p:pic>
        <p:pic>
          <p:nvPicPr>
            <p:cNvPr id="217" name="Picture 216"/>
            <p:cNvPicPr/>
            <p:nvPr/>
          </p:nvPicPr>
          <p:blipFill>
            <a:blip r:embed="rId3">
              <a:extLst/>
            </a:blip>
            <a:stretch>
              <a:fillRect/>
            </a:stretch>
          </p:blipFill>
          <p:spPr>
            <a:xfrm>
              <a:off x="-266700" y="-127000"/>
              <a:ext cx="5821747" cy="7327900"/>
            </a:xfrm>
            <a:prstGeom prst="rect">
              <a:avLst/>
            </a:prstGeom>
            <a:effectLst/>
          </p:spPr>
        </p:pic>
      </p:grpSp>
      <p:sp>
        <p:nvSpPr>
          <p:cNvPr id="220" name="Shape 220"/>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CATERPILLAR</a:t>
            </a:r>
          </a:p>
        </p:txBody>
      </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p:cNvSpPr>
          <p:nvPr>
            <p:ph type="body" idx="1"/>
          </p:nvPr>
        </p:nvSpPr>
        <p:spPr>
          <a:xfrm>
            <a:off x="508000" y="5791200"/>
            <a:ext cx="5867400" cy="3124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it has grown to the right size, the caterpillar finds a proper location to enter the pupa stage.</a:t>
            </a:r>
          </a:p>
        </p:txBody>
      </p:sp>
      <p:grpSp>
        <p:nvGrpSpPr>
          <p:cNvPr id="225" name="Group 225"/>
          <p:cNvGrpSpPr/>
          <p:nvPr/>
        </p:nvGrpSpPr>
        <p:grpSpPr>
          <a:xfrm>
            <a:off x="6560753" y="901700"/>
            <a:ext cx="5821747" cy="7327900"/>
            <a:chOff x="-266700" y="-127000"/>
            <a:chExt cx="5821746" cy="7327900"/>
          </a:xfrm>
        </p:grpSpPr>
        <p:pic>
          <p:nvPicPr>
            <p:cNvPr id="224" name="iStock_000007284295Medium.jpg"/>
            <p:cNvPicPr/>
            <p:nvPr/>
          </p:nvPicPr>
          <p:blipFill>
            <a:blip r:embed="rId2">
              <a:extLst/>
            </a:blip>
            <a:srcRect l="7416" r="40024"/>
            <a:stretch>
              <a:fillRect/>
            </a:stretch>
          </p:blipFill>
          <p:spPr>
            <a:xfrm>
              <a:off x="0" y="0"/>
              <a:ext cx="5453447" cy="7073900"/>
            </a:xfrm>
            <a:prstGeom prst="rect">
              <a:avLst/>
            </a:prstGeom>
            <a:ln>
              <a:noFill/>
            </a:ln>
            <a:effectLst/>
          </p:spPr>
        </p:pic>
        <p:pic>
          <p:nvPicPr>
            <p:cNvPr id="223" name="Picture 222"/>
            <p:cNvPicPr/>
            <p:nvPr/>
          </p:nvPicPr>
          <p:blipFill>
            <a:blip r:embed="rId3">
              <a:extLst/>
            </a:blip>
            <a:stretch>
              <a:fillRect/>
            </a:stretch>
          </p:blipFill>
          <p:spPr>
            <a:xfrm>
              <a:off x="-266700" y="-127000"/>
              <a:ext cx="5821747" cy="7327900"/>
            </a:xfrm>
            <a:prstGeom prst="rect">
              <a:avLst/>
            </a:prstGeom>
            <a:effectLst/>
          </p:spPr>
        </p:pic>
      </p:grpSp>
      <p:sp>
        <p:nvSpPr>
          <p:cNvPr id="226" name="Shape 226"/>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PUPA</a:t>
            </a:r>
          </a:p>
        </p:txBody>
      </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p:cNvSpPr>
          <p:nvPr>
            <p:ph type="body" idx="1"/>
          </p:nvPr>
        </p:nvSpPr>
        <p:spPr>
          <a:xfrm>
            <a:off x="508000" y="5270500"/>
            <a:ext cx="5867400" cy="3505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uses its eyes and other complex sensors to locate the right place, spins a silk pad, and hangs from this by its prolegs.</a:t>
            </a:r>
          </a:p>
        </p:txBody>
      </p:sp>
      <p:sp>
        <p:nvSpPr>
          <p:cNvPr id="229" name="Shape 229"/>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PUPA</a:t>
            </a:r>
          </a:p>
        </p:txBody>
      </p:sp>
      <p:grpSp>
        <p:nvGrpSpPr>
          <p:cNvPr id="232" name="Group 232"/>
          <p:cNvGrpSpPr/>
          <p:nvPr/>
        </p:nvGrpSpPr>
        <p:grpSpPr>
          <a:xfrm>
            <a:off x="6560753" y="901700"/>
            <a:ext cx="5821747" cy="7327900"/>
            <a:chOff x="-266700" y="-127000"/>
            <a:chExt cx="5821746" cy="7327900"/>
          </a:xfrm>
        </p:grpSpPr>
        <p:pic>
          <p:nvPicPr>
            <p:cNvPr id="231" name="iStock_000007284295Medium.jpg"/>
            <p:cNvPicPr/>
            <p:nvPr/>
          </p:nvPicPr>
          <p:blipFill>
            <a:blip r:embed="rId2">
              <a:extLst/>
            </a:blip>
            <a:srcRect l="7416" r="40024"/>
            <a:stretch>
              <a:fillRect/>
            </a:stretch>
          </p:blipFill>
          <p:spPr>
            <a:xfrm>
              <a:off x="0" y="0"/>
              <a:ext cx="5453447" cy="7073900"/>
            </a:xfrm>
            <a:prstGeom prst="rect">
              <a:avLst/>
            </a:prstGeom>
            <a:ln>
              <a:noFill/>
            </a:ln>
            <a:effectLst/>
          </p:spPr>
        </p:pic>
        <p:pic>
          <p:nvPicPr>
            <p:cNvPr id="230" name="Picture 22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p:cNvSpPr>
          <p:nvPr>
            <p:ph type="body" idx="1"/>
          </p:nvPr>
        </p:nvSpPr>
        <p:spPr>
          <a:xfrm>
            <a:off x="330200" y="5308600"/>
            <a:ext cx="5867400" cy="342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After a day or two, the caterpillar molts the final time but this time it forms something completely different. </a:t>
            </a:r>
          </a:p>
        </p:txBody>
      </p:sp>
      <p:sp>
        <p:nvSpPr>
          <p:cNvPr id="235" name="Shape 235"/>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PUPA</a:t>
            </a:r>
          </a:p>
        </p:txBody>
      </p:sp>
      <p:grpSp>
        <p:nvGrpSpPr>
          <p:cNvPr id="238" name="Group 238"/>
          <p:cNvGrpSpPr/>
          <p:nvPr/>
        </p:nvGrpSpPr>
        <p:grpSpPr>
          <a:xfrm>
            <a:off x="6560753" y="825500"/>
            <a:ext cx="5821747" cy="7327900"/>
            <a:chOff x="-266700" y="-127000"/>
            <a:chExt cx="5821746" cy="7327900"/>
          </a:xfrm>
        </p:grpSpPr>
        <p:pic>
          <p:nvPicPr>
            <p:cNvPr id="237" name="2-newchrysalissplitset2.png"/>
            <p:cNvPicPr/>
            <p:nvPr/>
          </p:nvPicPr>
          <p:blipFill>
            <a:blip r:embed="rId2">
              <a:extLst/>
            </a:blip>
            <a:srcRect l="34360" t="50" r="4147" b="50"/>
            <a:stretch>
              <a:fillRect/>
            </a:stretch>
          </p:blipFill>
          <p:spPr>
            <a:xfrm>
              <a:off x="0" y="0"/>
              <a:ext cx="5453447" cy="7073900"/>
            </a:xfrm>
            <a:prstGeom prst="rect">
              <a:avLst/>
            </a:prstGeom>
            <a:ln>
              <a:noFill/>
            </a:ln>
            <a:effectLst/>
          </p:spPr>
        </p:pic>
        <p:pic>
          <p:nvPicPr>
            <p:cNvPr id="236" name="Picture 23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p:cNvSpPr>
          <p:nvPr>
            <p:ph type="body" idx="1"/>
          </p:nvPr>
        </p:nvSpPr>
        <p:spPr>
          <a:xfrm>
            <a:off x="508000" y="3200400"/>
            <a:ext cx="5867400" cy="51308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At this stage the mysterious </a:t>
            </a:r>
            <a:r>
              <a:rPr sz="3600" b="1" spc="-47">
                <a:solidFill>
                  <a:srgbClr val="FFFB00"/>
                </a:solidFill>
                <a:latin typeface="Georgia"/>
                <a:ea typeface="Georgia"/>
                <a:cs typeface="Georgia"/>
                <a:sym typeface="Georgia"/>
              </a:rPr>
              <a:t>cremaster</a:t>
            </a:r>
            <a:r>
              <a:rPr sz="3600" spc="-47">
                <a:solidFill>
                  <a:srgbClr val="CBCBCB"/>
                </a:solidFill>
                <a:latin typeface="Georgia"/>
                <a:ea typeface="Georgia"/>
                <a:cs typeface="Georgia"/>
                <a:sym typeface="Georgia"/>
              </a:rPr>
              <a:t> appears.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This is an absolutely essential step, since it has been hanging by its prolegs but these will be shed with the final molting.</a:t>
            </a:r>
          </a:p>
        </p:txBody>
      </p:sp>
      <p:grpSp>
        <p:nvGrpSpPr>
          <p:cNvPr id="243" name="Group 243"/>
          <p:cNvGrpSpPr/>
          <p:nvPr/>
        </p:nvGrpSpPr>
        <p:grpSpPr>
          <a:xfrm>
            <a:off x="6560753" y="825500"/>
            <a:ext cx="5821747" cy="7327900"/>
            <a:chOff x="-271846" y="-127000"/>
            <a:chExt cx="5821746" cy="7327900"/>
          </a:xfrm>
        </p:grpSpPr>
        <p:pic>
          <p:nvPicPr>
            <p:cNvPr id="242" name="iStock_000005674467Medium - Version 2.jpg"/>
            <p:cNvPicPr/>
            <p:nvPr/>
          </p:nvPicPr>
          <p:blipFill>
            <a:blip r:embed="rId2">
              <a:extLst/>
            </a:blip>
            <a:srcRect t="6819" r="94" b="6845"/>
            <a:stretch>
              <a:fillRect/>
            </a:stretch>
          </p:blipFill>
          <p:spPr>
            <a:xfrm>
              <a:off x="0" y="0"/>
              <a:ext cx="5448300" cy="7073900"/>
            </a:xfrm>
            <a:prstGeom prst="rect">
              <a:avLst/>
            </a:prstGeom>
            <a:ln>
              <a:noFill/>
            </a:ln>
            <a:effectLst/>
          </p:spPr>
        </p:pic>
        <p:pic>
          <p:nvPicPr>
            <p:cNvPr id="241" name="Picture 240"/>
            <p:cNvPicPr/>
            <p:nvPr/>
          </p:nvPicPr>
          <p:blipFill>
            <a:blip r:embed="rId3">
              <a:extLst/>
            </a:blip>
            <a:stretch>
              <a:fillRect/>
            </a:stretch>
          </p:blipFill>
          <p:spPr>
            <a:xfrm>
              <a:off x="-271847" y="-127000"/>
              <a:ext cx="5821747" cy="7327900"/>
            </a:xfrm>
            <a:prstGeom prst="rect">
              <a:avLst/>
            </a:prstGeom>
            <a:effectLst/>
          </p:spPr>
        </p:pic>
      </p:grpSp>
      <p:sp>
        <p:nvSpPr>
          <p:cNvPr id="244" name="Shape 244"/>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PUPA</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6637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p:cNvSpPr>
          <p:nvPr>
            <p:ph type="body" idx="1"/>
          </p:nvPr>
        </p:nvSpPr>
        <p:spPr>
          <a:xfrm>
            <a:off x="508000" y="4660900"/>
            <a:ext cx="5867400" cy="36703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When the skin of the molt is pushed to the top, a hole is uncovered and through this the stalk-like cremaster protrudes and attaches itself to the silk pad. </a:t>
            </a:r>
          </a:p>
        </p:txBody>
      </p:sp>
      <p:grpSp>
        <p:nvGrpSpPr>
          <p:cNvPr id="249" name="Group 249"/>
          <p:cNvGrpSpPr/>
          <p:nvPr/>
        </p:nvGrpSpPr>
        <p:grpSpPr>
          <a:xfrm>
            <a:off x="6560753" y="825500"/>
            <a:ext cx="5821747" cy="7327900"/>
            <a:chOff x="-271846" y="-127000"/>
            <a:chExt cx="5821746" cy="7327900"/>
          </a:xfrm>
        </p:grpSpPr>
        <p:pic>
          <p:nvPicPr>
            <p:cNvPr id="248" name="iStock_000005674467Medium - Version 2.jpg"/>
            <p:cNvPicPr/>
            <p:nvPr/>
          </p:nvPicPr>
          <p:blipFill>
            <a:blip r:embed="rId2">
              <a:extLst/>
            </a:blip>
            <a:srcRect t="6819" r="94" b="6845"/>
            <a:stretch>
              <a:fillRect/>
            </a:stretch>
          </p:blipFill>
          <p:spPr>
            <a:xfrm>
              <a:off x="0" y="0"/>
              <a:ext cx="5448300" cy="7073900"/>
            </a:xfrm>
            <a:prstGeom prst="rect">
              <a:avLst/>
            </a:prstGeom>
            <a:ln>
              <a:noFill/>
            </a:ln>
            <a:effectLst/>
          </p:spPr>
        </p:pic>
        <p:pic>
          <p:nvPicPr>
            <p:cNvPr id="247" name="Picture 246"/>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p:cNvSpPr>
            <a:spLocks noGrp="1"/>
          </p:cNvSpPr>
          <p:nvPr>
            <p:ph type="body" idx="1"/>
          </p:nvPr>
        </p:nvSpPr>
        <p:spPr>
          <a:xfrm>
            <a:off x="571500" y="8191500"/>
            <a:ext cx="11861800" cy="14097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On the outer end is a bulb with microscopic hooks to facilitate the attachment.  </a:t>
            </a:r>
          </a:p>
        </p:txBody>
      </p:sp>
      <p:pic>
        <p:nvPicPr>
          <p:cNvPr id="252" name="cremasterSEM_labels.png"/>
          <p:cNvPicPr/>
          <p:nvPr/>
        </p:nvPicPr>
        <p:blipFill>
          <a:blip r:embed="rId2">
            <a:extLst/>
          </a:blip>
          <a:stretch>
            <a:fillRect/>
          </a:stretch>
        </p:blipFill>
        <p:spPr>
          <a:xfrm>
            <a:off x="1460500" y="368300"/>
            <a:ext cx="10083800" cy="756285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p:cNvSpPr>
          <p:nvPr>
            <p:ph type="body" idx="1"/>
          </p:nvPr>
        </p:nvSpPr>
        <p:spPr>
          <a:xfrm>
            <a:off x="406400" y="1689100"/>
            <a:ext cx="5867400" cy="68199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After the cremaster is attached, the caterpillar rotates clockwise three times to thrust the cremaster hooks deeper into the pad. It then removes the prolegs from the pad and convulses to cast off the old outer skin, which is necessary so the butterfly will not be deformed and so it can exit the pupa.</a:t>
            </a:r>
          </a:p>
        </p:txBody>
      </p:sp>
      <p:grpSp>
        <p:nvGrpSpPr>
          <p:cNvPr id="257" name="Group 257"/>
          <p:cNvGrpSpPr/>
          <p:nvPr/>
        </p:nvGrpSpPr>
        <p:grpSpPr>
          <a:xfrm>
            <a:off x="6560753" y="825500"/>
            <a:ext cx="5821747" cy="7327900"/>
            <a:chOff x="-266700" y="-127000"/>
            <a:chExt cx="5821746" cy="7327900"/>
          </a:xfrm>
        </p:grpSpPr>
        <p:pic>
          <p:nvPicPr>
            <p:cNvPr id="256" name="2-newchrysalissplitset2.png"/>
            <p:cNvPicPr/>
            <p:nvPr/>
          </p:nvPicPr>
          <p:blipFill>
            <a:blip r:embed="rId2">
              <a:extLst/>
            </a:blip>
            <a:srcRect l="34360" t="50" r="4147" b="50"/>
            <a:stretch>
              <a:fillRect/>
            </a:stretch>
          </p:blipFill>
          <p:spPr>
            <a:xfrm>
              <a:off x="0" y="0"/>
              <a:ext cx="5453447" cy="7073900"/>
            </a:xfrm>
            <a:prstGeom prst="rect">
              <a:avLst/>
            </a:prstGeom>
            <a:ln>
              <a:noFill/>
            </a:ln>
            <a:effectLst/>
          </p:spPr>
        </p:pic>
        <p:pic>
          <p:nvPicPr>
            <p:cNvPr id="255" name="Picture 25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59"/>
          <p:cNvSpPr>
            <a:spLocks noGrp="1"/>
          </p:cNvSpPr>
          <p:nvPr>
            <p:ph type="body" idx="1"/>
          </p:nvPr>
        </p:nvSpPr>
        <p:spPr>
          <a:xfrm>
            <a:off x="419100" y="4521200"/>
            <a:ext cx="5867400" cy="4114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appearance of the cremaster at just the right time and its successful insertion into the silk pad is essential for the survival of the butterfly.</a:t>
            </a:r>
          </a:p>
        </p:txBody>
      </p:sp>
      <p:grpSp>
        <p:nvGrpSpPr>
          <p:cNvPr id="262" name="Group 262"/>
          <p:cNvGrpSpPr/>
          <p:nvPr/>
        </p:nvGrpSpPr>
        <p:grpSpPr>
          <a:xfrm>
            <a:off x="6560753" y="825500"/>
            <a:ext cx="5821747" cy="7327900"/>
            <a:chOff x="-266700" y="-127000"/>
            <a:chExt cx="5821746" cy="7327900"/>
          </a:xfrm>
        </p:grpSpPr>
        <p:pic>
          <p:nvPicPr>
            <p:cNvPr id="261" name="iStock_000015254771Medium.jpg"/>
            <p:cNvPicPr/>
            <p:nvPr/>
          </p:nvPicPr>
          <p:blipFill>
            <a:blip r:embed="rId2">
              <a:extLst/>
            </a:blip>
            <a:srcRect l="11576" r="11469"/>
            <a:stretch>
              <a:fillRect/>
            </a:stretch>
          </p:blipFill>
          <p:spPr>
            <a:xfrm>
              <a:off x="0" y="0"/>
              <a:ext cx="5453447" cy="7073900"/>
            </a:xfrm>
            <a:prstGeom prst="rect">
              <a:avLst/>
            </a:prstGeom>
            <a:ln>
              <a:noFill/>
            </a:ln>
            <a:effectLst/>
          </p:spPr>
        </p:pic>
        <p:pic>
          <p:nvPicPr>
            <p:cNvPr id="260" name="Picture 259"/>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p:cNvSpPr>
          <p:nvPr>
            <p:ph type="body" idx="1"/>
          </p:nvPr>
        </p:nvSpPr>
        <p:spPr>
          <a:xfrm>
            <a:off x="508000" y="5778500"/>
            <a:ext cx="5867400" cy="25527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And it accomplishes this amazing task when it is blind and has no external sensory organs!</a:t>
            </a:r>
          </a:p>
        </p:txBody>
      </p:sp>
      <p:grpSp>
        <p:nvGrpSpPr>
          <p:cNvPr id="267" name="Group 267"/>
          <p:cNvGrpSpPr/>
          <p:nvPr/>
        </p:nvGrpSpPr>
        <p:grpSpPr>
          <a:xfrm>
            <a:off x="6560753" y="825500"/>
            <a:ext cx="5821747" cy="7327900"/>
            <a:chOff x="-266700" y="-127000"/>
            <a:chExt cx="5821746" cy="7327900"/>
          </a:xfrm>
        </p:grpSpPr>
        <p:pic>
          <p:nvPicPr>
            <p:cNvPr id="266" name="iStock_000015254771Medium.jpg"/>
            <p:cNvPicPr/>
            <p:nvPr/>
          </p:nvPicPr>
          <p:blipFill>
            <a:blip r:embed="rId2">
              <a:extLst/>
            </a:blip>
            <a:srcRect l="11576" r="11469"/>
            <a:stretch>
              <a:fillRect/>
            </a:stretch>
          </p:blipFill>
          <p:spPr>
            <a:xfrm>
              <a:off x="0" y="0"/>
              <a:ext cx="5453447" cy="7073900"/>
            </a:xfrm>
            <a:prstGeom prst="rect">
              <a:avLst/>
            </a:prstGeom>
            <a:ln>
              <a:noFill/>
            </a:ln>
            <a:effectLst/>
          </p:spPr>
        </p:pic>
        <p:pic>
          <p:nvPicPr>
            <p:cNvPr id="265" name="Picture 264"/>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a:spLocks noGrp="1"/>
          </p:cNvSpPr>
          <p:nvPr>
            <p:ph type="body" idx="1"/>
          </p:nvPr>
        </p:nvSpPr>
        <p:spPr>
          <a:xfrm>
            <a:off x="508000" y="4597400"/>
            <a:ext cx="5867400" cy="45974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After a few hours the pupal skin hardens. Inside the pupa the caterpillar’s body and organs and even its very cells dissolve into a cellular liquid referred to as </a:t>
            </a:r>
            <a:r>
              <a:rPr sz="3600" b="1" spc="-47">
                <a:solidFill>
                  <a:srgbClr val="CBCBCB"/>
                </a:solidFill>
                <a:latin typeface="Georgia"/>
                <a:ea typeface="Georgia"/>
                <a:cs typeface="Georgia"/>
                <a:sym typeface="Georgia"/>
              </a:rPr>
              <a:t>SOUP</a:t>
            </a:r>
            <a:r>
              <a:rPr sz="3600" spc="-47">
                <a:solidFill>
                  <a:srgbClr val="CBCBCB"/>
                </a:solidFill>
                <a:latin typeface="Georgia"/>
                <a:ea typeface="Georgia"/>
                <a:cs typeface="Georgia"/>
                <a:sym typeface="Georgia"/>
              </a:rPr>
              <a:t>.</a:t>
            </a:r>
          </a:p>
        </p:txBody>
      </p:sp>
      <p:sp>
        <p:nvSpPr>
          <p:cNvPr id="270" name="Shape 270"/>
          <p:cNvSpPr/>
          <p:nvPr/>
        </p:nvSpPr>
        <p:spPr>
          <a:xfrm>
            <a:off x="508000" y="977900"/>
            <a:ext cx="5867400" cy="1384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Bold"/>
                <a:ea typeface="Georgia Bold"/>
                <a:cs typeface="Georgia Bold"/>
                <a:sym typeface="Georgia Bold"/>
              </a:defRPr>
            </a:lvl1pPr>
          </a:lstStyle>
          <a:p>
            <a:pPr lvl="0">
              <a:defRPr sz="1800" spc="0">
                <a:solidFill>
                  <a:srgbClr val="000000"/>
                </a:solidFill>
              </a:defRPr>
            </a:pPr>
            <a:r>
              <a:rPr sz="3600" spc="-47">
                <a:solidFill>
                  <a:srgbClr val="CBCBCB"/>
                </a:solidFill>
              </a:rPr>
              <a:t>THE PUPA</a:t>
            </a:r>
          </a:p>
        </p:txBody>
      </p:sp>
      <p:grpSp>
        <p:nvGrpSpPr>
          <p:cNvPr id="273" name="Group 273"/>
          <p:cNvGrpSpPr/>
          <p:nvPr/>
        </p:nvGrpSpPr>
        <p:grpSpPr>
          <a:xfrm>
            <a:off x="6560753" y="901700"/>
            <a:ext cx="5821747" cy="7327900"/>
            <a:chOff x="-271846" y="-127000"/>
            <a:chExt cx="5821746" cy="7327900"/>
          </a:xfrm>
        </p:grpSpPr>
        <p:pic>
          <p:nvPicPr>
            <p:cNvPr id="272" name="iStock_000005674467Medium.jpg"/>
            <p:cNvPicPr/>
            <p:nvPr/>
          </p:nvPicPr>
          <p:blipFill>
            <a:blip r:embed="rId2">
              <a:extLst/>
            </a:blip>
            <a:srcRect t="5008" b="5008"/>
            <a:stretch>
              <a:fillRect/>
            </a:stretch>
          </p:blipFill>
          <p:spPr>
            <a:xfrm>
              <a:off x="0" y="0"/>
              <a:ext cx="5448300" cy="7073900"/>
            </a:xfrm>
            <a:prstGeom prst="rect">
              <a:avLst/>
            </a:prstGeom>
            <a:ln>
              <a:noFill/>
            </a:ln>
            <a:effectLst/>
          </p:spPr>
        </p:pic>
        <p:pic>
          <p:nvPicPr>
            <p:cNvPr id="271" name="Picture 27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body" idx="1"/>
          </p:nvPr>
        </p:nvSpPr>
        <p:spPr>
          <a:xfrm>
            <a:off x="508000" y="2146300"/>
            <a:ext cx="5867400" cy="6426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“Cell death is programmed. If you kill the wrong cells, you are in deep trouble. It’s very carefully engineered. You’re going to save some of the cell population so you have to know where you’re going to end up before you start” (Metamorphosis DVD).</a:t>
            </a:r>
          </a:p>
        </p:txBody>
      </p:sp>
      <p:grpSp>
        <p:nvGrpSpPr>
          <p:cNvPr id="278" name="Group 278"/>
          <p:cNvGrpSpPr/>
          <p:nvPr/>
        </p:nvGrpSpPr>
        <p:grpSpPr>
          <a:xfrm>
            <a:off x="6560753" y="901700"/>
            <a:ext cx="5821747" cy="7327900"/>
            <a:chOff x="-271846" y="-127000"/>
            <a:chExt cx="5821746" cy="7327900"/>
          </a:xfrm>
        </p:grpSpPr>
        <p:pic>
          <p:nvPicPr>
            <p:cNvPr id="277" name="iStock_000005674467Medium.jpg"/>
            <p:cNvPicPr/>
            <p:nvPr/>
          </p:nvPicPr>
          <p:blipFill>
            <a:blip r:embed="rId2">
              <a:extLst/>
            </a:blip>
            <a:srcRect t="5008" b="5008"/>
            <a:stretch>
              <a:fillRect/>
            </a:stretch>
          </p:blipFill>
          <p:spPr>
            <a:xfrm>
              <a:off x="0" y="0"/>
              <a:ext cx="5448300" cy="7073900"/>
            </a:xfrm>
            <a:prstGeom prst="rect">
              <a:avLst/>
            </a:prstGeom>
            <a:ln>
              <a:noFill/>
            </a:ln>
            <a:effectLst/>
          </p:spPr>
        </p:pic>
        <p:pic>
          <p:nvPicPr>
            <p:cNvPr id="276" name="Picture 27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a:spLocks noGrp="1"/>
          </p:cNvSpPr>
          <p:nvPr>
            <p:ph type="body" idx="1"/>
          </p:nvPr>
        </p:nvSpPr>
        <p:spPr>
          <a:xfrm>
            <a:off x="508000" y="1574800"/>
            <a:ext cx="5867400" cy="7467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“soup” reorganizes itself into a beautiful butterfly! When it is ready to emerge it taps onto the front of the pupa with its legs and the pupal skin breaks and opens in front like a door. If the pupa weren’t carefully designed, it would be impossible for the delicate butterfly to emerge.</a:t>
            </a:r>
          </a:p>
        </p:txBody>
      </p:sp>
      <p:grpSp>
        <p:nvGrpSpPr>
          <p:cNvPr id="283" name="Group 283"/>
          <p:cNvGrpSpPr/>
          <p:nvPr/>
        </p:nvGrpSpPr>
        <p:grpSpPr>
          <a:xfrm>
            <a:off x="6560753" y="901700"/>
            <a:ext cx="5821747" cy="7327900"/>
            <a:chOff x="-271846" y="-127000"/>
            <a:chExt cx="5821746" cy="7327900"/>
          </a:xfrm>
        </p:grpSpPr>
        <p:pic>
          <p:nvPicPr>
            <p:cNvPr id="282" name="iStock_000005674467Medium.jpg"/>
            <p:cNvPicPr/>
            <p:nvPr/>
          </p:nvPicPr>
          <p:blipFill>
            <a:blip r:embed="rId2">
              <a:extLst/>
            </a:blip>
            <a:srcRect t="5008" b="5008"/>
            <a:stretch>
              <a:fillRect/>
            </a:stretch>
          </p:blipFill>
          <p:spPr>
            <a:xfrm>
              <a:off x="0" y="0"/>
              <a:ext cx="5448300" cy="7073900"/>
            </a:xfrm>
            <a:prstGeom prst="rect">
              <a:avLst/>
            </a:prstGeom>
            <a:ln>
              <a:noFill/>
            </a:ln>
            <a:effectLst/>
          </p:spPr>
        </p:pic>
        <p:pic>
          <p:nvPicPr>
            <p:cNvPr id="281" name="Picture 28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 name="iStock_000002709202Medium.jpg"/>
          <p:cNvPicPr/>
          <p:nvPr/>
        </p:nvPicPr>
        <p:blipFill>
          <a:blip r:embed="rId2">
            <a:extLst/>
          </a:blip>
          <a:stretch>
            <a:fillRect/>
          </a:stretch>
        </p:blipFill>
        <p:spPr>
          <a:xfrm>
            <a:off x="-317500" y="0"/>
            <a:ext cx="14043805" cy="9791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Shape 287"/>
          <p:cNvSpPr>
            <a:spLocks noGrp="1"/>
          </p:cNvSpPr>
          <p:nvPr>
            <p:ph type="body" idx="1"/>
          </p:nvPr>
        </p:nvSpPr>
        <p:spPr>
          <a:xfrm>
            <a:off x="520700" y="5854700"/>
            <a:ext cx="5867400" cy="3352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butterfly exits and suspends itself in order to pump the veins of its wings full of fluid to unfold them.</a:t>
            </a:r>
          </a:p>
        </p:txBody>
      </p:sp>
      <p:grpSp>
        <p:nvGrpSpPr>
          <p:cNvPr id="290" name="Group 290"/>
          <p:cNvGrpSpPr/>
          <p:nvPr/>
        </p:nvGrpSpPr>
        <p:grpSpPr>
          <a:xfrm>
            <a:off x="6560753" y="901700"/>
            <a:ext cx="5821747" cy="7327900"/>
            <a:chOff x="-271846" y="-127000"/>
            <a:chExt cx="5821746" cy="7327900"/>
          </a:xfrm>
        </p:grpSpPr>
        <p:pic>
          <p:nvPicPr>
            <p:cNvPr id="289" name="iStock_000011133164Medium(1).jpg"/>
            <p:cNvPicPr/>
            <p:nvPr/>
          </p:nvPicPr>
          <p:blipFill>
            <a:blip r:embed="rId2">
              <a:extLst/>
            </a:blip>
            <a:srcRect t="6832" b="6677"/>
            <a:stretch>
              <a:fillRect/>
            </a:stretch>
          </p:blipFill>
          <p:spPr>
            <a:xfrm>
              <a:off x="0" y="0"/>
              <a:ext cx="5448300" cy="7073900"/>
            </a:xfrm>
            <a:prstGeom prst="rect">
              <a:avLst/>
            </a:prstGeom>
            <a:ln>
              <a:noFill/>
            </a:ln>
            <a:effectLst/>
          </p:spPr>
        </p:pic>
        <p:pic>
          <p:nvPicPr>
            <p:cNvPr id="288" name="Picture 28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6637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The Miller Experiment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Bird Evolution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Horse Evolution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Whale Evolution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a:spLocks noGrp="1"/>
          </p:cNvSpPr>
          <p:nvPr>
            <p:ph type="body" idx="1"/>
          </p:nvPr>
        </p:nvSpPr>
        <p:spPr>
          <a:xfrm>
            <a:off x="406400" y="3898900"/>
            <a:ext cx="5867400" cy="45466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It also expertly joins the two segments of its proboscis to form one sucking tube.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It knows how to do all of this even though it has never existed in this form before.</a:t>
            </a:r>
          </a:p>
        </p:txBody>
      </p:sp>
      <p:grpSp>
        <p:nvGrpSpPr>
          <p:cNvPr id="295" name="Group 295"/>
          <p:cNvGrpSpPr/>
          <p:nvPr/>
        </p:nvGrpSpPr>
        <p:grpSpPr>
          <a:xfrm>
            <a:off x="6560753" y="901700"/>
            <a:ext cx="5821747" cy="7327900"/>
            <a:chOff x="-266700" y="-127000"/>
            <a:chExt cx="5821746" cy="7327900"/>
          </a:xfrm>
        </p:grpSpPr>
        <p:pic>
          <p:nvPicPr>
            <p:cNvPr id="294" name="iStock_000002709202Medium.jpg"/>
            <p:cNvPicPr/>
            <p:nvPr/>
          </p:nvPicPr>
          <p:blipFill>
            <a:blip r:embed="rId2">
              <a:extLst/>
            </a:blip>
            <a:srcRect l="45638" r="610"/>
            <a:stretch>
              <a:fillRect/>
            </a:stretch>
          </p:blipFill>
          <p:spPr>
            <a:xfrm>
              <a:off x="0" y="0"/>
              <a:ext cx="5453447" cy="7073900"/>
            </a:xfrm>
            <a:prstGeom prst="rect">
              <a:avLst/>
            </a:prstGeom>
            <a:ln>
              <a:noFill/>
            </a:ln>
            <a:effectLst/>
          </p:spPr>
        </p:pic>
        <p:pic>
          <p:nvPicPr>
            <p:cNvPr id="293" name="Picture 29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p:cNvSpPr>
          <p:nvPr>
            <p:ph type="body" idx="1"/>
          </p:nvPr>
        </p:nvSpPr>
        <p:spPr>
          <a:xfrm>
            <a:off x="508000" y="5727700"/>
            <a:ext cx="5867400" cy="35560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caterpillar has 16 short legs.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butterfly has 6 long articulated legs.</a:t>
            </a:r>
          </a:p>
        </p:txBody>
      </p:sp>
      <p:grpSp>
        <p:nvGrpSpPr>
          <p:cNvPr id="300" name="Group 300"/>
          <p:cNvGrpSpPr/>
          <p:nvPr/>
        </p:nvGrpSpPr>
        <p:grpSpPr>
          <a:xfrm>
            <a:off x="6560753" y="901700"/>
            <a:ext cx="5821747" cy="7327900"/>
            <a:chOff x="-266700" y="-127000"/>
            <a:chExt cx="5821746" cy="7327900"/>
          </a:xfrm>
        </p:grpSpPr>
        <p:pic>
          <p:nvPicPr>
            <p:cNvPr id="299" name="pacific science center 46.jpg"/>
            <p:cNvPicPr/>
            <p:nvPr/>
          </p:nvPicPr>
          <p:blipFill>
            <a:blip r:embed="rId2">
              <a:extLst/>
            </a:blip>
            <a:srcRect l="6291" r="42344"/>
            <a:stretch>
              <a:fillRect/>
            </a:stretch>
          </p:blipFill>
          <p:spPr>
            <a:xfrm>
              <a:off x="0" y="0"/>
              <a:ext cx="5453447" cy="7073900"/>
            </a:xfrm>
            <a:prstGeom prst="rect">
              <a:avLst/>
            </a:prstGeom>
            <a:ln>
              <a:noFill/>
            </a:ln>
            <a:effectLst/>
          </p:spPr>
        </p:pic>
        <p:pic>
          <p:nvPicPr>
            <p:cNvPr id="298" name="Picture 29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a:spLocks noGrp="1"/>
          </p:cNvSpPr>
          <p:nvPr>
            <p:ph type="body" idx="1"/>
          </p:nvPr>
        </p:nvSpPr>
        <p:spPr>
          <a:xfrm>
            <a:off x="406400" y="3378200"/>
            <a:ext cx="5867400" cy="50673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caterpillar has a chewing mouth and a stomach to digest vegetative matter.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butterfly has a sucking mouth, a drinking tube, and a stomach to digest nectar.</a:t>
            </a:r>
          </a:p>
        </p:txBody>
      </p:sp>
      <p:grpSp>
        <p:nvGrpSpPr>
          <p:cNvPr id="305" name="Group 305"/>
          <p:cNvGrpSpPr/>
          <p:nvPr/>
        </p:nvGrpSpPr>
        <p:grpSpPr>
          <a:xfrm>
            <a:off x="6560753" y="901700"/>
            <a:ext cx="5821747" cy="7327900"/>
            <a:chOff x="-271846" y="-127000"/>
            <a:chExt cx="5821746" cy="7327900"/>
          </a:xfrm>
        </p:grpSpPr>
        <p:pic>
          <p:nvPicPr>
            <p:cNvPr id="304" name="huntsville botanical garden 95.jpg"/>
            <p:cNvPicPr/>
            <p:nvPr/>
          </p:nvPicPr>
          <p:blipFill>
            <a:blip r:embed="rId2">
              <a:extLst/>
            </a:blip>
            <a:srcRect t="6819" r="94" b="6846"/>
            <a:stretch>
              <a:fillRect/>
            </a:stretch>
          </p:blipFill>
          <p:spPr>
            <a:xfrm>
              <a:off x="0" y="0"/>
              <a:ext cx="5448300" cy="7073900"/>
            </a:xfrm>
            <a:prstGeom prst="rect">
              <a:avLst/>
            </a:prstGeom>
            <a:ln>
              <a:noFill/>
            </a:ln>
            <a:effectLst/>
          </p:spPr>
        </p:pic>
        <p:pic>
          <p:nvPicPr>
            <p:cNvPr id="303" name="Picture 302"/>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p:cNvSpPr>
          <p:nvPr>
            <p:ph type="body" idx="1"/>
          </p:nvPr>
        </p:nvSpPr>
        <p:spPr>
          <a:xfrm>
            <a:off x="457200" y="4356100"/>
            <a:ext cx="5867400" cy="41656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caterpillar has six simple eyes that see only in black and white.</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butterfly has two compound eyes that see in color.</a:t>
            </a:r>
          </a:p>
        </p:txBody>
      </p:sp>
      <p:grpSp>
        <p:nvGrpSpPr>
          <p:cNvPr id="310" name="Group 310"/>
          <p:cNvGrpSpPr/>
          <p:nvPr/>
        </p:nvGrpSpPr>
        <p:grpSpPr>
          <a:xfrm>
            <a:off x="6560753" y="901700"/>
            <a:ext cx="5821747" cy="7327900"/>
            <a:chOff x="-271846" y="-127000"/>
            <a:chExt cx="5821746" cy="7327900"/>
          </a:xfrm>
        </p:grpSpPr>
        <p:pic>
          <p:nvPicPr>
            <p:cNvPr id="309" name="huntsville botanical garden 122.jpg"/>
            <p:cNvPicPr/>
            <p:nvPr/>
          </p:nvPicPr>
          <p:blipFill>
            <a:blip r:embed="rId2">
              <a:extLst/>
            </a:blip>
            <a:srcRect t="6825" r="94" b="6765"/>
            <a:stretch>
              <a:fillRect/>
            </a:stretch>
          </p:blipFill>
          <p:spPr>
            <a:xfrm>
              <a:off x="0" y="0"/>
              <a:ext cx="5448300" cy="7073900"/>
            </a:xfrm>
            <a:prstGeom prst="rect">
              <a:avLst/>
            </a:prstGeom>
            <a:ln>
              <a:noFill/>
            </a:ln>
            <a:effectLst/>
          </p:spPr>
        </p:pic>
        <p:pic>
          <p:nvPicPr>
            <p:cNvPr id="308" name="Picture 30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a:spLocks noGrp="1"/>
          </p:cNvSpPr>
          <p:nvPr>
            <p:ph type="body" idx="1"/>
          </p:nvPr>
        </p:nvSpPr>
        <p:spPr>
          <a:xfrm>
            <a:off x="406400" y="5257800"/>
            <a:ext cx="5867400" cy="31623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caterpillar has no reproductive ability.</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butterfly has complex reproductive organs.</a:t>
            </a:r>
          </a:p>
        </p:txBody>
      </p:sp>
      <p:grpSp>
        <p:nvGrpSpPr>
          <p:cNvPr id="315" name="Group 315"/>
          <p:cNvGrpSpPr/>
          <p:nvPr/>
        </p:nvGrpSpPr>
        <p:grpSpPr>
          <a:xfrm>
            <a:off x="6560753" y="901700"/>
            <a:ext cx="5821747" cy="7327900"/>
            <a:chOff x="-266700" y="-127000"/>
            <a:chExt cx="5821746" cy="7327900"/>
          </a:xfrm>
        </p:grpSpPr>
        <p:pic>
          <p:nvPicPr>
            <p:cNvPr id="314" name="huntsville botanical garden 127.jpg"/>
            <p:cNvPicPr/>
            <p:nvPr/>
          </p:nvPicPr>
          <p:blipFill>
            <a:blip r:embed="rId2">
              <a:extLst/>
            </a:blip>
            <a:srcRect l="24353" r="24282"/>
            <a:stretch>
              <a:fillRect/>
            </a:stretch>
          </p:blipFill>
          <p:spPr>
            <a:xfrm>
              <a:off x="0" y="0"/>
              <a:ext cx="5453447" cy="7073900"/>
            </a:xfrm>
            <a:prstGeom prst="rect">
              <a:avLst/>
            </a:prstGeom>
            <a:ln>
              <a:noFill/>
            </a:ln>
            <a:effectLst/>
          </p:spPr>
        </p:pic>
        <p:pic>
          <p:nvPicPr>
            <p:cNvPr id="313" name="Picture 31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p:cNvSpPr>
            <a:spLocks noGrp="1"/>
          </p:cNvSpPr>
          <p:nvPr>
            <p:ph type="body" idx="1"/>
          </p:nvPr>
        </p:nvSpPr>
        <p:spPr>
          <a:xfrm>
            <a:off x="393700" y="6413500"/>
            <a:ext cx="5867400" cy="18034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caterpillar crawls.</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butterfly flies!</a:t>
            </a:r>
          </a:p>
        </p:txBody>
      </p:sp>
      <p:grpSp>
        <p:nvGrpSpPr>
          <p:cNvPr id="320" name="Group 320"/>
          <p:cNvGrpSpPr/>
          <p:nvPr/>
        </p:nvGrpSpPr>
        <p:grpSpPr>
          <a:xfrm>
            <a:off x="6560753" y="901700"/>
            <a:ext cx="5821747" cy="7327900"/>
            <a:chOff x="-266700" y="-127000"/>
            <a:chExt cx="5821746" cy="7327900"/>
          </a:xfrm>
        </p:grpSpPr>
        <p:pic>
          <p:nvPicPr>
            <p:cNvPr id="319" name="butterflies 193.jpg"/>
            <p:cNvPicPr/>
            <p:nvPr/>
          </p:nvPicPr>
          <p:blipFill>
            <a:blip r:embed="rId2">
              <a:extLst/>
            </a:blip>
            <a:srcRect l="24261" r="24316"/>
            <a:stretch>
              <a:fillRect/>
            </a:stretch>
          </p:blipFill>
          <p:spPr>
            <a:xfrm>
              <a:off x="0" y="0"/>
              <a:ext cx="5453447" cy="7073900"/>
            </a:xfrm>
            <a:prstGeom prst="rect">
              <a:avLst/>
            </a:prstGeom>
            <a:ln>
              <a:noFill/>
            </a:ln>
            <a:effectLst/>
          </p:spPr>
        </p:pic>
        <p:pic>
          <p:nvPicPr>
            <p:cNvPr id="318" name="Picture 317"/>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Shape 322"/>
          <p:cNvSpPr>
            <a:spLocks noGrp="1"/>
          </p:cNvSpPr>
          <p:nvPr>
            <p:ph type="body" idx="1"/>
          </p:nvPr>
        </p:nvSpPr>
        <p:spPr>
          <a:xfrm>
            <a:off x="508000" y="5321300"/>
            <a:ext cx="5867400" cy="37338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caterpillar is creepy and undesirable.</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butterfly is beautiful and delightful! </a:t>
            </a:r>
          </a:p>
        </p:txBody>
      </p:sp>
      <p:grpSp>
        <p:nvGrpSpPr>
          <p:cNvPr id="325" name="Group 325"/>
          <p:cNvGrpSpPr/>
          <p:nvPr/>
        </p:nvGrpSpPr>
        <p:grpSpPr>
          <a:xfrm>
            <a:off x="6560753" y="901700"/>
            <a:ext cx="5821747" cy="7327900"/>
            <a:chOff x="-266700" y="-127000"/>
            <a:chExt cx="5821746" cy="7327900"/>
          </a:xfrm>
        </p:grpSpPr>
        <p:pic>
          <p:nvPicPr>
            <p:cNvPr id="324" name="Butterflies 25.jpg"/>
            <p:cNvPicPr/>
            <p:nvPr/>
          </p:nvPicPr>
          <p:blipFill>
            <a:blip r:embed="rId2">
              <a:extLst/>
            </a:blip>
            <a:srcRect l="10956" r="37679"/>
            <a:stretch>
              <a:fillRect/>
            </a:stretch>
          </p:blipFill>
          <p:spPr>
            <a:xfrm>
              <a:off x="0" y="0"/>
              <a:ext cx="5453447" cy="7073900"/>
            </a:xfrm>
            <a:prstGeom prst="rect">
              <a:avLst/>
            </a:prstGeom>
            <a:ln>
              <a:noFill/>
            </a:ln>
            <a:effectLst/>
          </p:spPr>
        </p:pic>
        <p:pic>
          <p:nvPicPr>
            <p:cNvPr id="323" name="Picture 322"/>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Shape 327"/>
          <p:cNvSpPr>
            <a:spLocks noGrp="1"/>
          </p:cNvSpPr>
          <p:nvPr>
            <p:ph type="body" idx="1"/>
          </p:nvPr>
        </p:nvSpPr>
        <p:spPr>
          <a:xfrm>
            <a:off x="508000" y="5334000"/>
            <a:ext cx="5867400" cy="32004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entire process of metamorphosis had to be genetically programmed from the very beginning of this creature’s existence.</a:t>
            </a:r>
          </a:p>
        </p:txBody>
      </p:sp>
      <p:grpSp>
        <p:nvGrpSpPr>
          <p:cNvPr id="330" name="Group 330"/>
          <p:cNvGrpSpPr/>
          <p:nvPr/>
        </p:nvGrpSpPr>
        <p:grpSpPr>
          <a:xfrm>
            <a:off x="6560753" y="901700"/>
            <a:ext cx="5821747" cy="7327900"/>
            <a:chOff x="-271846" y="-127000"/>
            <a:chExt cx="5821746" cy="7327900"/>
          </a:xfrm>
        </p:grpSpPr>
        <p:pic>
          <p:nvPicPr>
            <p:cNvPr id="329" name="monarch-butterfly-life-cycle.png"/>
            <p:cNvPicPr/>
            <p:nvPr/>
          </p:nvPicPr>
          <p:blipFill>
            <a:blip r:embed="rId2">
              <a:extLst/>
            </a:blip>
            <a:srcRect t="4275" r="94" b="4132"/>
            <a:stretch>
              <a:fillRect/>
            </a:stretch>
          </p:blipFill>
          <p:spPr>
            <a:xfrm>
              <a:off x="0" y="0"/>
              <a:ext cx="5448300" cy="7073900"/>
            </a:xfrm>
            <a:prstGeom prst="rect">
              <a:avLst/>
            </a:prstGeom>
            <a:ln>
              <a:noFill/>
            </a:ln>
            <a:effectLst/>
          </p:spPr>
        </p:pic>
        <p:pic>
          <p:nvPicPr>
            <p:cNvPr id="328" name="Picture 32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Shape 332"/>
          <p:cNvSpPr>
            <a:spLocks noGrp="1"/>
          </p:cNvSpPr>
          <p:nvPr>
            <p:ph type="body" idx="1"/>
          </p:nvPr>
        </p:nvSpPr>
        <p:spPr>
          <a:xfrm>
            <a:off x="495300" y="4260850"/>
            <a:ext cx="5867400" cy="43561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caterpillar could not have “evolved” into a butterfly step by step because it has no reproductive capability without going through the complete process.</a:t>
            </a:r>
          </a:p>
        </p:txBody>
      </p:sp>
      <p:grpSp>
        <p:nvGrpSpPr>
          <p:cNvPr id="335" name="Group 335"/>
          <p:cNvGrpSpPr/>
          <p:nvPr/>
        </p:nvGrpSpPr>
        <p:grpSpPr>
          <a:xfrm>
            <a:off x="6560753" y="901700"/>
            <a:ext cx="5821747" cy="7327900"/>
            <a:chOff x="-271846" y="-127000"/>
            <a:chExt cx="5821746" cy="7327900"/>
          </a:xfrm>
        </p:grpSpPr>
        <p:pic>
          <p:nvPicPr>
            <p:cNvPr id="334" name="monarch-butterfly-life-cycle.png"/>
            <p:cNvPicPr/>
            <p:nvPr/>
          </p:nvPicPr>
          <p:blipFill>
            <a:blip r:embed="rId2">
              <a:extLst/>
            </a:blip>
            <a:srcRect t="4275" r="94" b="4132"/>
            <a:stretch>
              <a:fillRect/>
            </a:stretch>
          </p:blipFill>
          <p:spPr>
            <a:xfrm>
              <a:off x="0" y="0"/>
              <a:ext cx="5448300" cy="7073900"/>
            </a:xfrm>
            <a:prstGeom prst="rect">
              <a:avLst/>
            </a:prstGeom>
            <a:ln>
              <a:noFill/>
            </a:ln>
            <a:effectLst/>
          </p:spPr>
        </p:pic>
        <p:pic>
          <p:nvPicPr>
            <p:cNvPr id="333" name="Picture 332"/>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a:spLocks noGrp="1"/>
          </p:cNvSpPr>
          <p:nvPr>
            <p:ph type="body" idx="1"/>
          </p:nvPr>
        </p:nvSpPr>
        <p:spPr>
          <a:xfrm>
            <a:off x="457200" y="6235700"/>
            <a:ext cx="5867400" cy="22987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pupa stage could not survive without complete genetic pre-programming. </a:t>
            </a:r>
          </a:p>
        </p:txBody>
      </p:sp>
      <p:grpSp>
        <p:nvGrpSpPr>
          <p:cNvPr id="340" name="Group 340"/>
          <p:cNvGrpSpPr/>
          <p:nvPr/>
        </p:nvGrpSpPr>
        <p:grpSpPr>
          <a:xfrm>
            <a:off x="6560753" y="901700"/>
            <a:ext cx="5821747" cy="7327900"/>
            <a:chOff x="-271846" y="-127000"/>
            <a:chExt cx="5821746" cy="7327900"/>
          </a:xfrm>
        </p:grpSpPr>
        <p:pic>
          <p:nvPicPr>
            <p:cNvPr id="339" name="monarch-butterfly-life-cycle.png"/>
            <p:cNvPicPr/>
            <p:nvPr/>
          </p:nvPicPr>
          <p:blipFill>
            <a:blip r:embed="rId2">
              <a:extLst/>
            </a:blip>
            <a:srcRect t="4275" r="94" b="4132"/>
            <a:stretch>
              <a:fillRect/>
            </a:stretch>
          </p:blipFill>
          <p:spPr>
            <a:xfrm>
              <a:off x="0" y="0"/>
              <a:ext cx="5448300" cy="7073900"/>
            </a:xfrm>
            <a:prstGeom prst="rect">
              <a:avLst/>
            </a:prstGeom>
            <a:ln>
              <a:noFill/>
            </a:ln>
            <a:effectLst/>
          </p:spPr>
        </p:pic>
        <p:pic>
          <p:nvPicPr>
            <p:cNvPr id="338" name="Picture 33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774700" y="889000"/>
            <a:ext cx="4279900" cy="7975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lvl="0" algn="l">
              <a:defRPr sz="1800" cap="none">
                <a:solidFill>
                  <a:srgbClr val="000000"/>
                </a:solidFill>
              </a:defRPr>
            </a:pPr>
            <a:r>
              <a:rPr sz="6000">
                <a:latin typeface="Georgia"/>
                <a:ea typeface="Georgia"/>
                <a:cs typeface="Georgia"/>
                <a:sym typeface="Georgia"/>
              </a:rPr>
              <a:t>Icons of Creation</a:t>
            </a:r>
          </a:p>
          <a:p>
            <a:pPr lvl="0" algn="l">
              <a:defRPr sz="1800" cap="none">
                <a:solidFill>
                  <a:srgbClr val="000000"/>
                </a:solidFill>
              </a:defRPr>
            </a:pPr>
            <a:endParaRPr sz="6000">
              <a:latin typeface="+mn-lt"/>
              <a:ea typeface="+mn-ea"/>
              <a:cs typeface="+mn-cs"/>
              <a:sym typeface="Copperplate"/>
            </a:endParaRPr>
          </a:p>
          <a:p>
            <a:pPr lvl="0" algn="l">
              <a:lnSpc>
                <a:spcPct val="110000"/>
              </a:lnSpc>
              <a:defRPr sz="1800" cap="none">
                <a:solidFill>
                  <a:srgbClr val="000000"/>
                </a:solidFill>
              </a:defRPr>
            </a:pPr>
            <a:r>
              <a:rPr sz="6000">
                <a:latin typeface="Georgia"/>
                <a:ea typeface="Georgia"/>
                <a:cs typeface="Georgia"/>
                <a:sym typeface="Georgia"/>
              </a:rPr>
              <a:t>Evidence for the Creator from His creation</a:t>
            </a:r>
          </a:p>
        </p:txBody>
      </p:sp>
      <p:pic>
        <p:nvPicPr>
          <p:cNvPr id="78" name="Picture 77"/>
          <p:cNvPicPr/>
          <p:nvPr/>
        </p:nvPicPr>
        <p:blipFill>
          <a:blip r:embed="rId2">
            <a:extLst/>
          </a:blip>
          <a:stretch>
            <a:fillRect/>
          </a:stretch>
        </p:blipFill>
        <p:spPr>
          <a:xfrm>
            <a:off x="68681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Shape 342"/>
          <p:cNvSpPr>
            <a:spLocks noGrp="1"/>
          </p:cNvSpPr>
          <p:nvPr>
            <p:ph type="body" idx="1"/>
          </p:nvPr>
        </p:nvSpPr>
        <p:spPr>
          <a:xfrm>
            <a:off x="355600" y="5943600"/>
            <a:ext cx="5613400" cy="2616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Every stage is incredibly complex and fully interrelated with every other stage.</a:t>
            </a:r>
          </a:p>
        </p:txBody>
      </p:sp>
      <p:grpSp>
        <p:nvGrpSpPr>
          <p:cNvPr id="345" name="Group 345"/>
          <p:cNvGrpSpPr/>
          <p:nvPr/>
        </p:nvGrpSpPr>
        <p:grpSpPr>
          <a:xfrm>
            <a:off x="6560753" y="901700"/>
            <a:ext cx="5821747" cy="7327900"/>
            <a:chOff x="-271846" y="-127000"/>
            <a:chExt cx="5821746" cy="7327900"/>
          </a:xfrm>
        </p:grpSpPr>
        <p:pic>
          <p:nvPicPr>
            <p:cNvPr id="344" name="monarch-butterfly-life-cycle.png"/>
            <p:cNvPicPr/>
            <p:nvPr/>
          </p:nvPicPr>
          <p:blipFill>
            <a:blip r:embed="rId2">
              <a:extLst/>
            </a:blip>
            <a:srcRect t="4275" r="94" b="4132"/>
            <a:stretch>
              <a:fillRect/>
            </a:stretch>
          </p:blipFill>
          <p:spPr>
            <a:xfrm>
              <a:off x="0" y="0"/>
              <a:ext cx="5448300" cy="7073900"/>
            </a:xfrm>
            <a:prstGeom prst="rect">
              <a:avLst/>
            </a:prstGeom>
            <a:ln>
              <a:noFill/>
            </a:ln>
            <a:effectLst/>
          </p:spPr>
        </p:pic>
        <p:pic>
          <p:nvPicPr>
            <p:cNvPr id="343" name="Picture 342"/>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Shape 347"/>
          <p:cNvSpPr>
            <a:spLocks noGrp="1"/>
          </p:cNvSpPr>
          <p:nvPr>
            <p:ph type="body" idx="1"/>
          </p:nvPr>
        </p:nvSpPr>
        <p:spPr>
          <a:xfrm>
            <a:off x="508000" y="1562100"/>
            <a:ext cx="5867400" cy="7950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“By its very nature, metamorphosis is an all or nothing proposition. Throughout biological history, its success has hinged upon the immediate availability of a full set of instructions, including genes, proteins, and the developmental program required to integrate them” (Metamorphosis DVD).</a:t>
            </a:r>
          </a:p>
        </p:txBody>
      </p:sp>
      <p:grpSp>
        <p:nvGrpSpPr>
          <p:cNvPr id="350" name="Group 350"/>
          <p:cNvGrpSpPr/>
          <p:nvPr/>
        </p:nvGrpSpPr>
        <p:grpSpPr>
          <a:xfrm>
            <a:off x="6560753" y="901700"/>
            <a:ext cx="5821747" cy="7327900"/>
            <a:chOff x="-271846" y="-127000"/>
            <a:chExt cx="5821746" cy="7327900"/>
          </a:xfrm>
        </p:grpSpPr>
        <p:pic>
          <p:nvPicPr>
            <p:cNvPr id="349" name="monarch-butterfly-life-cycle.png"/>
            <p:cNvPicPr/>
            <p:nvPr/>
          </p:nvPicPr>
          <p:blipFill>
            <a:blip r:embed="rId2">
              <a:extLst/>
            </a:blip>
            <a:srcRect t="4275" r="94" b="4132"/>
            <a:stretch>
              <a:fillRect/>
            </a:stretch>
          </p:blipFill>
          <p:spPr>
            <a:xfrm>
              <a:off x="0" y="0"/>
              <a:ext cx="5448300" cy="7073900"/>
            </a:xfrm>
            <a:prstGeom prst="rect">
              <a:avLst/>
            </a:prstGeom>
            <a:ln>
              <a:noFill/>
            </a:ln>
            <a:effectLst/>
          </p:spPr>
        </p:pic>
        <p:pic>
          <p:nvPicPr>
            <p:cNvPr id="348" name="Picture 34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Shape 352"/>
          <p:cNvSpPr>
            <a:spLocks noGrp="1"/>
          </p:cNvSpPr>
          <p:nvPr>
            <p:ph type="body" idx="1"/>
          </p:nvPr>
        </p:nvSpPr>
        <p:spPr>
          <a:xfrm>
            <a:off x="520700" y="2108200"/>
            <a:ext cx="5867400" cy="6527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“Once you’re committed to the chrysalis stage, there is no going back. You have to complete the transition. A caterpillar that is equipped to go 10 percent, 25 percent through metamorphosis is NO WAY through metamorphosis” (Metamorphosis DVD, Illustra Media).</a:t>
            </a:r>
          </a:p>
        </p:txBody>
      </p:sp>
      <p:grpSp>
        <p:nvGrpSpPr>
          <p:cNvPr id="355" name="Group 355"/>
          <p:cNvGrpSpPr/>
          <p:nvPr/>
        </p:nvGrpSpPr>
        <p:grpSpPr>
          <a:xfrm>
            <a:off x="6560753" y="901700"/>
            <a:ext cx="5821747" cy="7327900"/>
            <a:chOff x="-271846" y="-127000"/>
            <a:chExt cx="5821746" cy="7327900"/>
          </a:xfrm>
        </p:grpSpPr>
        <p:pic>
          <p:nvPicPr>
            <p:cNvPr id="354" name="Metamorphasis.png"/>
            <p:cNvPicPr/>
            <p:nvPr/>
          </p:nvPicPr>
          <p:blipFill>
            <a:blip r:embed="rId2">
              <a:extLst/>
            </a:blip>
            <a:srcRect t="8066" r="94" b="238"/>
            <a:stretch>
              <a:fillRect/>
            </a:stretch>
          </p:blipFill>
          <p:spPr>
            <a:xfrm>
              <a:off x="0" y="0"/>
              <a:ext cx="5448300" cy="7073900"/>
            </a:xfrm>
            <a:prstGeom prst="rect">
              <a:avLst/>
            </a:prstGeom>
            <a:ln>
              <a:noFill/>
            </a:ln>
            <a:effectLst/>
          </p:spPr>
        </p:pic>
        <p:pic>
          <p:nvPicPr>
            <p:cNvPr id="353" name="Picture 352"/>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hape 357"/>
          <p:cNvSpPr>
            <a:spLocks noGrp="1"/>
          </p:cNvSpPr>
          <p:nvPr>
            <p:ph type="body" idx="1"/>
          </p:nvPr>
        </p:nvSpPr>
        <p:spPr>
          <a:xfrm>
            <a:off x="508000" y="3556000"/>
            <a:ext cx="5867400" cy="5461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“You have to recreate adult legs, adult antennae, adult eyes; you have to change the shape of the brain and the connections to the organs; you have to reformat the gut” (Metamorphosis DVD).</a:t>
            </a:r>
          </a:p>
        </p:txBody>
      </p:sp>
      <p:grpSp>
        <p:nvGrpSpPr>
          <p:cNvPr id="360" name="Group 360"/>
          <p:cNvGrpSpPr/>
          <p:nvPr/>
        </p:nvGrpSpPr>
        <p:grpSpPr>
          <a:xfrm>
            <a:off x="6560753" y="901700"/>
            <a:ext cx="5821747" cy="7327900"/>
            <a:chOff x="-271846" y="-127000"/>
            <a:chExt cx="5821746" cy="7327900"/>
          </a:xfrm>
        </p:grpSpPr>
        <p:pic>
          <p:nvPicPr>
            <p:cNvPr id="359" name="Metamorphasis.png"/>
            <p:cNvPicPr/>
            <p:nvPr/>
          </p:nvPicPr>
          <p:blipFill>
            <a:blip r:embed="rId2">
              <a:extLst/>
            </a:blip>
            <a:srcRect t="8066" r="94" b="238"/>
            <a:stretch>
              <a:fillRect/>
            </a:stretch>
          </p:blipFill>
          <p:spPr>
            <a:xfrm>
              <a:off x="0" y="0"/>
              <a:ext cx="5448300" cy="7073900"/>
            </a:xfrm>
            <a:prstGeom prst="rect">
              <a:avLst/>
            </a:prstGeom>
            <a:ln>
              <a:noFill/>
            </a:ln>
            <a:effectLst/>
          </p:spPr>
        </p:pic>
        <p:pic>
          <p:nvPicPr>
            <p:cNvPr id="358" name="Picture 35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p:cNvSpPr>
          <p:nvPr>
            <p:ph type="body" idx="1"/>
          </p:nvPr>
        </p:nvSpPr>
        <p:spPr>
          <a:xfrm>
            <a:off x="508000" y="2997200"/>
            <a:ext cx="5867400" cy="5461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“If you get the eyes right but the gut wrong it’s a failure as a butterfly. If you get the wings right and the legs right but the muscles don’t attach, that butterfly is going nowhere. It’s dead” (Metamorphosis DVD).</a:t>
            </a:r>
          </a:p>
        </p:txBody>
      </p:sp>
      <p:grpSp>
        <p:nvGrpSpPr>
          <p:cNvPr id="365" name="Group 365"/>
          <p:cNvGrpSpPr/>
          <p:nvPr/>
        </p:nvGrpSpPr>
        <p:grpSpPr>
          <a:xfrm>
            <a:off x="6560753" y="901700"/>
            <a:ext cx="5821747" cy="7327900"/>
            <a:chOff x="-271846" y="-127000"/>
            <a:chExt cx="5821746" cy="7327900"/>
          </a:xfrm>
        </p:grpSpPr>
        <p:pic>
          <p:nvPicPr>
            <p:cNvPr id="364" name="Metamorphasis.png"/>
            <p:cNvPicPr/>
            <p:nvPr/>
          </p:nvPicPr>
          <p:blipFill>
            <a:blip r:embed="rId2">
              <a:extLst/>
            </a:blip>
            <a:srcRect t="8066" r="94" b="238"/>
            <a:stretch>
              <a:fillRect/>
            </a:stretch>
          </p:blipFill>
          <p:spPr>
            <a:xfrm>
              <a:off x="0" y="0"/>
              <a:ext cx="5448300" cy="7073900"/>
            </a:xfrm>
            <a:prstGeom prst="rect">
              <a:avLst/>
            </a:prstGeom>
            <a:ln>
              <a:noFill/>
            </a:ln>
            <a:effectLst/>
          </p:spPr>
        </p:pic>
        <p:pic>
          <p:nvPicPr>
            <p:cNvPr id="363" name="Picture 362"/>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Shape 367"/>
          <p:cNvSpPr>
            <a:spLocks noGrp="1"/>
          </p:cNvSpPr>
          <p:nvPr>
            <p:ph type="body" idx="1"/>
          </p:nvPr>
        </p:nvSpPr>
        <p:spPr>
          <a:xfrm>
            <a:off x="520700" y="3860800"/>
            <a:ext cx="5867400" cy="4699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“You begin to see the depths of the problem. Metamorphosis, if it came into existence at all by an undirected process, had to have done so in one fell swoop” (Metamorphosis DVD).</a:t>
            </a:r>
          </a:p>
        </p:txBody>
      </p:sp>
      <p:grpSp>
        <p:nvGrpSpPr>
          <p:cNvPr id="370" name="Group 370"/>
          <p:cNvGrpSpPr/>
          <p:nvPr/>
        </p:nvGrpSpPr>
        <p:grpSpPr>
          <a:xfrm>
            <a:off x="6560753" y="901700"/>
            <a:ext cx="5821747" cy="7327900"/>
            <a:chOff x="-271846" y="-127000"/>
            <a:chExt cx="5821746" cy="7327900"/>
          </a:xfrm>
        </p:grpSpPr>
        <p:pic>
          <p:nvPicPr>
            <p:cNvPr id="369" name="Metamorphasis.png"/>
            <p:cNvPicPr/>
            <p:nvPr/>
          </p:nvPicPr>
          <p:blipFill>
            <a:blip r:embed="rId2">
              <a:extLst/>
            </a:blip>
            <a:srcRect t="8066" r="94" b="238"/>
            <a:stretch>
              <a:fillRect/>
            </a:stretch>
          </p:blipFill>
          <p:spPr>
            <a:xfrm>
              <a:off x="0" y="0"/>
              <a:ext cx="5448300" cy="7073900"/>
            </a:xfrm>
            <a:prstGeom prst="rect">
              <a:avLst/>
            </a:prstGeom>
            <a:ln>
              <a:noFill/>
            </a:ln>
            <a:effectLst/>
          </p:spPr>
        </p:pic>
        <p:pic>
          <p:nvPicPr>
            <p:cNvPr id="368" name="Picture 367"/>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a:spLocks noGrp="1"/>
          </p:cNvSpPr>
          <p:nvPr>
            <p:ph type="body" idx="1"/>
          </p:nvPr>
        </p:nvSpPr>
        <p:spPr>
          <a:xfrm>
            <a:off x="469900" y="787400"/>
            <a:ext cx="5867400" cy="8178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“To create a process like metamorphosis, you’d need a totally different type of cause than undirected natural selection, something that could see a distant target, keep that target in focus, and provide all the resources necessary to hit the bull’s eye on the first shot. The only cause that could accomplish this is an intelligent agent” (Metamorphosis DVD).</a:t>
            </a:r>
          </a:p>
        </p:txBody>
      </p:sp>
      <p:grpSp>
        <p:nvGrpSpPr>
          <p:cNvPr id="375" name="Group 375"/>
          <p:cNvGrpSpPr/>
          <p:nvPr/>
        </p:nvGrpSpPr>
        <p:grpSpPr>
          <a:xfrm>
            <a:off x="6560753" y="901700"/>
            <a:ext cx="5821747" cy="7327900"/>
            <a:chOff x="-271846" y="-127000"/>
            <a:chExt cx="5821746" cy="7327900"/>
          </a:xfrm>
        </p:grpSpPr>
        <p:pic>
          <p:nvPicPr>
            <p:cNvPr id="374" name="Metamorphasis.png"/>
            <p:cNvPicPr/>
            <p:nvPr/>
          </p:nvPicPr>
          <p:blipFill>
            <a:blip r:embed="rId2">
              <a:extLst/>
            </a:blip>
            <a:srcRect t="8066" r="94" b="238"/>
            <a:stretch>
              <a:fillRect/>
            </a:stretch>
          </p:blipFill>
          <p:spPr>
            <a:xfrm>
              <a:off x="0" y="0"/>
              <a:ext cx="5448300" cy="7073900"/>
            </a:xfrm>
            <a:prstGeom prst="rect">
              <a:avLst/>
            </a:prstGeom>
            <a:ln>
              <a:noFill/>
            </a:ln>
            <a:effectLst/>
          </p:spPr>
        </p:pic>
        <p:pic>
          <p:nvPicPr>
            <p:cNvPr id="373" name="Picture 372"/>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a:spLocks noGrp="1"/>
          </p:cNvSpPr>
          <p:nvPr>
            <p:ph type="title"/>
          </p:nvPr>
        </p:nvSpPr>
        <p:spPr>
          <a:xfrm>
            <a:off x="635000" y="1104900"/>
            <a:ext cx="5638800" cy="825500"/>
          </a:xfrm>
          <a:prstGeom prst="rect">
            <a:avLst/>
          </a:prstGeom>
        </p:spPr>
        <p:txBody>
          <a:bodyPr>
            <a:normAutofit/>
          </a:bodyPr>
          <a:lstStyle>
            <a:lvl1pPr algn="l">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2. Migration</a:t>
            </a:r>
          </a:p>
        </p:txBody>
      </p:sp>
      <p:pic>
        <p:nvPicPr>
          <p:cNvPr id="378" name="Picture 377"/>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Shape 380"/>
          <p:cNvSpPr>
            <a:spLocks noGrp="1"/>
          </p:cNvSpPr>
          <p:nvPr>
            <p:ph type="body" idx="1"/>
          </p:nvPr>
        </p:nvSpPr>
        <p:spPr>
          <a:xfrm>
            <a:off x="508000" y="5778500"/>
            <a:ext cx="5867400" cy="27559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One variety of the monarch flies 2,500-3,000 miles from Canada and northern USA to central Mexico.</a:t>
            </a:r>
          </a:p>
        </p:txBody>
      </p:sp>
      <p:grpSp>
        <p:nvGrpSpPr>
          <p:cNvPr id="383" name="Group 383"/>
          <p:cNvGrpSpPr/>
          <p:nvPr/>
        </p:nvGrpSpPr>
        <p:grpSpPr>
          <a:xfrm>
            <a:off x="6560753" y="901700"/>
            <a:ext cx="5821747" cy="7327900"/>
            <a:chOff x="-266700" y="-127000"/>
            <a:chExt cx="5821746" cy="7327900"/>
          </a:xfrm>
        </p:grpSpPr>
        <p:pic>
          <p:nvPicPr>
            <p:cNvPr id="382" name="migration_map2.png"/>
            <p:cNvPicPr/>
            <p:nvPr/>
          </p:nvPicPr>
          <p:blipFill>
            <a:blip r:embed="rId2">
              <a:extLst/>
            </a:blip>
            <a:srcRect l="13535" r="13440"/>
            <a:stretch>
              <a:fillRect/>
            </a:stretch>
          </p:blipFill>
          <p:spPr>
            <a:xfrm>
              <a:off x="0" y="0"/>
              <a:ext cx="5453447" cy="7073900"/>
            </a:xfrm>
            <a:prstGeom prst="rect">
              <a:avLst/>
            </a:prstGeom>
            <a:ln>
              <a:noFill/>
            </a:ln>
            <a:effectLst/>
          </p:spPr>
        </p:pic>
        <p:pic>
          <p:nvPicPr>
            <p:cNvPr id="381" name="Picture 38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Shape 385"/>
          <p:cNvSpPr>
            <a:spLocks noGrp="1"/>
          </p:cNvSpPr>
          <p:nvPr>
            <p:ph type="body" idx="1"/>
          </p:nvPr>
        </p:nvSpPr>
        <p:spPr>
          <a:xfrm>
            <a:off x="508000" y="4330700"/>
            <a:ext cx="5867400" cy="42037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generation that flies to Mexico is called the “</a:t>
            </a:r>
            <a:r>
              <a:rPr sz="3600" b="1" spc="-47">
                <a:solidFill>
                  <a:srgbClr val="CBCBCB"/>
                </a:solidFill>
                <a:latin typeface="Georgia"/>
                <a:ea typeface="Georgia"/>
                <a:cs typeface="Georgia"/>
                <a:sym typeface="Georgia"/>
              </a:rPr>
              <a:t>METHUSELAH GENERATION</a:t>
            </a:r>
            <a:r>
              <a:rPr sz="3600" spc="-47">
                <a:solidFill>
                  <a:srgbClr val="CBCBCB"/>
                </a:solidFill>
                <a:latin typeface="Georgia"/>
                <a:ea typeface="Georgia"/>
                <a:cs typeface="Georgia"/>
                <a:sym typeface="Georgia"/>
              </a:rPr>
              <a:t>” because it is programmed to live for six to eight months rather than the few weeks that is typical.</a:t>
            </a:r>
          </a:p>
        </p:txBody>
      </p:sp>
      <p:grpSp>
        <p:nvGrpSpPr>
          <p:cNvPr id="388" name="Group 388"/>
          <p:cNvGrpSpPr/>
          <p:nvPr/>
        </p:nvGrpSpPr>
        <p:grpSpPr>
          <a:xfrm>
            <a:off x="6560753" y="901700"/>
            <a:ext cx="5821747" cy="7327900"/>
            <a:chOff x="-266700" y="-127000"/>
            <a:chExt cx="5821746" cy="7327900"/>
          </a:xfrm>
        </p:grpSpPr>
        <p:pic>
          <p:nvPicPr>
            <p:cNvPr id="387" name="butterflies.png"/>
            <p:cNvPicPr/>
            <p:nvPr/>
          </p:nvPicPr>
          <p:blipFill>
            <a:blip r:embed="rId2">
              <a:extLst/>
            </a:blip>
            <a:srcRect l="19280" r="19206"/>
            <a:stretch>
              <a:fillRect/>
            </a:stretch>
          </p:blipFill>
          <p:spPr>
            <a:xfrm>
              <a:off x="0" y="0"/>
              <a:ext cx="5453447" cy="7073900"/>
            </a:xfrm>
            <a:prstGeom prst="rect">
              <a:avLst/>
            </a:prstGeom>
            <a:ln>
              <a:noFill/>
            </a:ln>
            <a:effectLst/>
          </p:spPr>
        </p:pic>
        <p:pic>
          <p:nvPicPr>
            <p:cNvPr id="386" name="Picture 38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p:nvPr/>
        </p:nvSpPr>
        <p:spPr>
          <a:xfrm>
            <a:off x="951133" y="698500"/>
            <a:ext cx="5219700" cy="804291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nSpc>
                <a:spcPct val="110000"/>
              </a:lnSpc>
              <a:buClr>
                <a:srgbClr val="FFFB00"/>
              </a:buClr>
              <a:buFont typeface="Helvetica"/>
              <a:defRPr sz="3600" cap="none">
                <a:solidFill>
                  <a:srgbClr val="FFFFFF"/>
                </a:solidFill>
                <a:effectLst>
                  <a:outerShdw blurRad="12700" dist="25400" dir="2700000" rotWithShape="0">
                    <a:srgbClr val="000000"/>
                  </a:outerShdw>
                </a:effectLst>
                <a:latin typeface="Georgia"/>
                <a:ea typeface="Georgia"/>
                <a:cs typeface="Georgia"/>
                <a:sym typeface="Georgia"/>
              </a:defRPr>
            </a:lvl1pPr>
          </a:lstStyle>
          <a:p>
            <a:pPr lvl="0">
              <a:defRPr sz="1800">
                <a:solidFill>
                  <a:srgbClr val="000000"/>
                </a:solidFill>
                <a:effectLst/>
              </a:defRPr>
            </a:pPr>
            <a:r>
              <a:rPr sz="3600" dirty="0">
                <a:solidFill>
                  <a:srgbClr val="FFFFFF"/>
                </a:solidFill>
                <a:effectLst>
                  <a:outerShdw blurRad="12700" dist="25400" dir="2700000" rotWithShape="0">
                    <a:srgbClr val="000000"/>
                  </a:outerShdw>
                </a:effectLst>
              </a:rPr>
              <a:t>Most of the photographs in this presentation were taken by the author.  The main two trilobites, which are from the author’s creation-science collection, are from the Atlas Mountains of Morocco. Some of the butterfly egg and pupa photos were licensed from </a:t>
            </a:r>
            <a:r>
              <a:rPr sz="3600" dirty="0" err="1">
                <a:solidFill>
                  <a:srgbClr val="FFFFFF"/>
                </a:solidFill>
                <a:effectLst>
                  <a:outerShdw blurRad="12700" dist="25400" dir="2700000" rotWithShape="0">
                    <a:srgbClr val="000000"/>
                  </a:outerShdw>
                </a:effectLst>
              </a:rPr>
              <a:t>iStock</a:t>
            </a:r>
            <a:r>
              <a:rPr sz="3600" dirty="0">
                <a:solidFill>
                  <a:srgbClr val="FFFFFF"/>
                </a:solidFill>
                <a:effectLst>
                  <a:outerShdw blurRad="12700" dist="25400" dir="2700000" rotWithShape="0">
                    <a:srgbClr val="000000"/>
                  </a:outerShdw>
                </a:effectLst>
              </a:rPr>
              <a:t>. The photos are intended for use with this course only.</a:t>
            </a:r>
          </a:p>
        </p:txBody>
      </p:sp>
      <p:grpSp>
        <p:nvGrpSpPr>
          <p:cNvPr id="83" name="Group 83"/>
          <p:cNvGrpSpPr/>
          <p:nvPr/>
        </p:nvGrpSpPr>
        <p:grpSpPr>
          <a:xfrm>
            <a:off x="6815046" y="635000"/>
            <a:ext cx="5567454" cy="7366000"/>
            <a:chOff x="-81053" y="-63500"/>
            <a:chExt cx="5567453" cy="7366000"/>
          </a:xfrm>
        </p:grpSpPr>
        <p:pic>
          <p:nvPicPr>
            <p:cNvPr id="82" name="Jyoti visit Cathy's camera 175.jpg"/>
            <p:cNvPicPr/>
            <p:nvPr/>
          </p:nvPicPr>
          <p:blipFill>
            <a:blip r:embed="rId2">
              <a:extLst/>
            </a:blip>
            <a:srcRect t="5612" r="89" b="5676"/>
            <a:stretch>
              <a:fillRect/>
            </a:stretch>
          </p:blipFill>
          <p:spPr>
            <a:xfrm>
              <a:off x="0" y="0"/>
              <a:ext cx="5422900" cy="7226300"/>
            </a:xfrm>
            <a:prstGeom prst="rect">
              <a:avLst/>
            </a:prstGeom>
            <a:ln>
              <a:noFill/>
            </a:ln>
            <a:effectLst/>
          </p:spPr>
        </p:pic>
        <p:pic>
          <p:nvPicPr>
            <p:cNvPr id="81" name="Picture 80"/>
            <p:cNvPicPr/>
            <p:nvPr/>
          </p:nvPicPr>
          <p:blipFill>
            <a:blip r:embed="rId3">
              <a:extLst/>
            </a:blip>
            <a:stretch>
              <a:fillRect/>
            </a:stretch>
          </p:blipFill>
          <p:spPr>
            <a:xfrm>
              <a:off x="-81054" y="-63500"/>
              <a:ext cx="5567454" cy="7366000"/>
            </a:xfrm>
            <a:prstGeom prst="rect">
              <a:avLst/>
            </a:prstGeom>
            <a:effectLst/>
          </p:spPr>
        </p:pic>
      </p:gr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 name="Shape 390"/>
          <p:cNvSpPr>
            <a:spLocks noGrp="1"/>
          </p:cNvSpPr>
          <p:nvPr>
            <p:ph type="body" idx="1"/>
          </p:nvPr>
        </p:nvSpPr>
        <p:spPr>
          <a:xfrm>
            <a:off x="508000" y="4381500"/>
            <a:ext cx="5867400" cy="41529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migration takes about two months and the butterflies over winter in trees in a mountainous area, with millions of them congregated in a few acres.</a:t>
            </a:r>
          </a:p>
        </p:txBody>
      </p:sp>
      <p:grpSp>
        <p:nvGrpSpPr>
          <p:cNvPr id="393" name="Group 393"/>
          <p:cNvGrpSpPr/>
          <p:nvPr/>
        </p:nvGrpSpPr>
        <p:grpSpPr>
          <a:xfrm>
            <a:off x="6560753" y="901700"/>
            <a:ext cx="5821747" cy="7327900"/>
            <a:chOff x="-271846" y="-127000"/>
            <a:chExt cx="5821746" cy="7327900"/>
          </a:xfrm>
        </p:grpSpPr>
        <p:pic>
          <p:nvPicPr>
            <p:cNvPr id="392" name="080108083008-large.png"/>
            <p:cNvPicPr/>
            <p:nvPr/>
          </p:nvPicPr>
          <p:blipFill>
            <a:blip r:embed="rId2">
              <a:extLst/>
            </a:blip>
            <a:srcRect t="6687" b="6687"/>
            <a:stretch>
              <a:fillRect/>
            </a:stretch>
          </p:blipFill>
          <p:spPr>
            <a:xfrm>
              <a:off x="0" y="0"/>
              <a:ext cx="5448300" cy="7073900"/>
            </a:xfrm>
            <a:prstGeom prst="rect">
              <a:avLst/>
            </a:prstGeom>
            <a:ln>
              <a:noFill/>
            </a:ln>
            <a:effectLst/>
          </p:spPr>
        </p:pic>
        <p:pic>
          <p:nvPicPr>
            <p:cNvPr id="391" name="Picture 39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Shape 395"/>
          <p:cNvSpPr>
            <a:spLocks noGrp="1"/>
          </p:cNvSpPr>
          <p:nvPr>
            <p:ph type="body" idx="1"/>
          </p:nvPr>
        </p:nvSpPr>
        <p:spPr>
          <a:xfrm>
            <a:off x="431800" y="5257800"/>
            <a:ext cx="5867400" cy="31242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butterflies return to THE</a:t>
            </a:r>
            <a:r>
              <a:rPr sz="3600" b="1" spc="-47">
                <a:solidFill>
                  <a:srgbClr val="CBCBCB"/>
                </a:solidFill>
                <a:latin typeface="Georgia"/>
                <a:ea typeface="Georgia"/>
                <a:cs typeface="Georgia"/>
                <a:sym typeface="Georgia"/>
              </a:rPr>
              <a:t> SAME TREE</a:t>
            </a:r>
            <a:r>
              <a:rPr sz="3600" spc="-47">
                <a:solidFill>
                  <a:srgbClr val="CBCBCB"/>
                </a:solidFill>
                <a:latin typeface="Georgia"/>
                <a:ea typeface="Georgia"/>
                <a:cs typeface="Georgia"/>
                <a:sym typeface="Georgia"/>
              </a:rPr>
              <a:t> where their forebears over wintered generations before they were born.</a:t>
            </a:r>
          </a:p>
        </p:txBody>
      </p:sp>
      <p:grpSp>
        <p:nvGrpSpPr>
          <p:cNvPr id="398" name="Group 398"/>
          <p:cNvGrpSpPr/>
          <p:nvPr/>
        </p:nvGrpSpPr>
        <p:grpSpPr>
          <a:xfrm>
            <a:off x="6560753" y="901700"/>
            <a:ext cx="5821747" cy="7327900"/>
            <a:chOff x="-271846" y="-127000"/>
            <a:chExt cx="5821746" cy="7327900"/>
          </a:xfrm>
        </p:grpSpPr>
        <p:pic>
          <p:nvPicPr>
            <p:cNvPr id="397" name="080108083008-large.png"/>
            <p:cNvPicPr/>
            <p:nvPr/>
          </p:nvPicPr>
          <p:blipFill>
            <a:blip r:embed="rId2">
              <a:extLst/>
            </a:blip>
            <a:srcRect t="6687" b="6687"/>
            <a:stretch>
              <a:fillRect/>
            </a:stretch>
          </p:blipFill>
          <p:spPr>
            <a:xfrm>
              <a:off x="0" y="0"/>
              <a:ext cx="5448300" cy="7073900"/>
            </a:xfrm>
            <a:prstGeom prst="rect">
              <a:avLst/>
            </a:prstGeom>
            <a:ln>
              <a:noFill/>
            </a:ln>
            <a:effectLst/>
          </p:spPr>
        </p:pic>
        <p:pic>
          <p:nvPicPr>
            <p:cNvPr id="396" name="Picture 39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Shape 400"/>
          <p:cNvSpPr>
            <a:spLocks noGrp="1"/>
          </p:cNvSpPr>
          <p:nvPr>
            <p:ph type="body" idx="1"/>
          </p:nvPr>
        </p:nvSpPr>
        <p:spPr>
          <a:xfrm>
            <a:off x="406400" y="3987800"/>
            <a:ext cx="5867400" cy="45212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They find this exact location without any guide other than genetic programming. Their forebears who over wintered the previous year died long before the Methuselah Generation was born.</a:t>
            </a:r>
          </a:p>
        </p:txBody>
      </p:sp>
      <p:grpSp>
        <p:nvGrpSpPr>
          <p:cNvPr id="403" name="Group 403"/>
          <p:cNvGrpSpPr/>
          <p:nvPr/>
        </p:nvGrpSpPr>
        <p:grpSpPr>
          <a:xfrm>
            <a:off x="6560753" y="901700"/>
            <a:ext cx="5821747" cy="7327900"/>
            <a:chOff x="-266700" y="-127000"/>
            <a:chExt cx="5821746" cy="7327900"/>
          </a:xfrm>
        </p:grpSpPr>
        <p:pic>
          <p:nvPicPr>
            <p:cNvPr id="402" name="migration_map2.png"/>
            <p:cNvPicPr/>
            <p:nvPr/>
          </p:nvPicPr>
          <p:blipFill>
            <a:blip r:embed="rId2">
              <a:extLst/>
            </a:blip>
            <a:srcRect l="13535" r="13440"/>
            <a:stretch>
              <a:fillRect/>
            </a:stretch>
          </p:blipFill>
          <p:spPr>
            <a:xfrm>
              <a:off x="0" y="0"/>
              <a:ext cx="5453447" cy="7073900"/>
            </a:xfrm>
            <a:prstGeom prst="rect">
              <a:avLst/>
            </a:prstGeom>
            <a:ln>
              <a:noFill/>
            </a:ln>
            <a:effectLst/>
          </p:spPr>
        </p:pic>
        <p:pic>
          <p:nvPicPr>
            <p:cNvPr id="401" name="Picture 40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Shape 405"/>
          <p:cNvSpPr>
            <a:spLocks noGrp="1"/>
          </p:cNvSpPr>
          <p:nvPr>
            <p:ph type="body" idx="1"/>
          </p:nvPr>
        </p:nvSpPr>
        <p:spPr>
          <a:xfrm>
            <a:off x="406400" y="5892800"/>
            <a:ext cx="5867400" cy="26924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In March the butterflies leave Mexico and fly north for some distance, mate, lay eggs, and die.</a:t>
            </a:r>
          </a:p>
        </p:txBody>
      </p:sp>
      <p:grpSp>
        <p:nvGrpSpPr>
          <p:cNvPr id="408" name="Group 408"/>
          <p:cNvGrpSpPr/>
          <p:nvPr/>
        </p:nvGrpSpPr>
        <p:grpSpPr>
          <a:xfrm>
            <a:off x="6560753" y="901700"/>
            <a:ext cx="5821747" cy="7327900"/>
            <a:chOff x="-266700" y="-127000"/>
            <a:chExt cx="5821746" cy="7327900"/>
          </a:xfrm>
        </p:grpSpPr>
        <p:pic>
          <p:nvPicPr>
            <p:cNvPr id="407" name="butterflies.png"/>
            <p:cNvPicPr/>
            <p:nvPr/>
          </p:nvPicPr>
          <p:blipFill>
            <a:blip r:embed="rId2">
              <a:extLst/>
            </a:blip>
            <a:srcRect l="19280" r="19206"/>
            <a:stretch>
              <a:fillRect/>
            </a:stretch>
          </p:blipFill>
          <p:spPr>
            <a:xfrm>
              <a:off x="0" y="0"/>
              <a:ext cx="5453447" cy="7073900"/>
            </a:xfrm>
            <a:prstGeom prst="rect">
              <a:avLst/>
            </a:prstGeom>
            <a:ln>
              <a:noFill/>
            </a:ln>
            <a:effectLst/>
          </p:spPr>
        </p:pic>
        <p:pic>
          <p:nvPicPr>
            <p:cNvPr id="406" name="Picture 40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Shape 410"/>
          <p:cNvSpPr>
            <a:spLocks noGrp="1"/>
          </p:cNvSpPr>
          <p:nvPr>
            <p:ph type="body" idx="1"/>
          </p:nvPr>
        </p:nvSpPr>
        <p:spPr>
          <a:xfrm>
            <a:off x="393700" y="3492500"/>
            <a:ext cx="5867400" cy="5130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caterpillars hatch, go through metamorphosis, then the new butterflies unerringly continue the migration north. They know exactly where they are on the migration route and where they need to go.</a:t>
            </a:r>
          </a:p>
        </p:txBody>
      </p:sp>
      <p:grpSp>
        <p:nvGrpSpPr>
          <p:cNvPr id="413" name="Group 413"/>
          <p:cNvGrpSpPr/>
          <p:nvPr/>
        </p:nvGrpSpPr>
        <p:grpSpPr>
          <a:xfrm>
            <a:off x="6560753" y="901700"/>
            <a:ext cx="5821747" cy="7327900"/>
            <a:chOff x="-266700" y="-127000"/>
            <a:chExt cx="5821746" cy="7327900"/>
          </a:xfrm>
        </p:grpSpPr>
        <p:pic>
          <p:nvPicPr>
            <p:cNvPr id="412" name="butterfly conservatory niagara falls (55).jpg"/>
            <p:cNvPicPr/>
            <p:nvPr/>
          </p:nvPicPr>
          <p:blipFill>
            <a:blip r:embed="rId2">
              <a:extLst/>
            </a:blip>
            <a:srcRect l="35477" r="13157"/>
            <a:stretch>
              <a:fillRect/>
            </a:stretch>
          </p:blipFill>
          <p:spPr>
            <a:xfrm>
              <a:off x="0" y="0"/>
              <a:ext cx="5453447" cy="7073900"/>
            </a:xfrm>
            <a:prstGeom prst="rect">
              <a:avLst/>
            </a:prstGeom>
            <a:ln>
              <a:noFill/>
            </a:ln>
            <a:effectLst/>
          </p:spPr>
        </p:pic>
        <p:pic>
          <p:nvPicPr>
            <p:cNvPr id="411" name="Picture 41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Shape 415"/>
          <p:cNvSpPr>
            <a:spLocks noGrp="1"/>
          </p:cNvSpPr>
          <p:nvPr>
            <p:ph type="body" idx="1"/>
          </p:nvPr>
        </p:nvSpPr>
        <p:spPr>
          <a:xfrm>
            <a:off x="508000" y="4826000"/>
            <a:ext cx="5867400" cy="3606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It is the second or third generation that completes the migration and arrives back in the northern areas from where their forebears originated.</a:t>
            </a:r>
          </a:p>
        </p:txBody>
      </p:sp>
      <p:grpSp>
        <p:nvGrpSpPr>
          <p:cNvPr id="418" name="Group 418"/>
          <p:cNvGrpSpPr/>
          <p:nvPr/>
        </p:nvGrpSpPr>
        <p:grpSpPr>
          <a:xfrm>
            <a:off x="6560753" y="901700"/>
            <a:ext cx="5821747" cy="7327900"/>
            <a:chOff x="-266700" y="-127000"/>
            <a:chExt cx="5821746" cy="7327900"/>
          </a:xfrm>
        </p:grpSpPr>
        <p:pic>
          <p:nvPicPr>
            <p:cNvPr id="417" name="migration_map2.png"/>
            <p:cNvPicPr/>
            <p:nvPr/>
          </p:nvPicPr>
          <p:blipFill>
            <a:blip r:embed="rId2">
              <a:extLst/>
            </a:blip>
            <a:srcRect l="13535" r="13440"/>
            <a:stretch>
              <a:fillRect/>
            </a:stretch>
          </p:blipFill>
          <p:spPr>
            <a:xfrm>
              <a:off x="0" y="0"/>
              <a:ext cx="5453447" cy="7073900"/>
            </a:xfrm>
            <a:prstGeom prst="rect">
              <a:avLst/>
            </a:prstGeom>
            <a:ln>
              <a:noFill/>
            </a:ln>
            <a:effectLst/>
          </p:spPr>
        </p:pic>
        <p:pic>
          <p:nvPicPr>
            <p:cNvPr id="416" name="Picture 41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Shape 420"/>
          <p:cNvSpPr>
            <a:spLocks noGrp="1"/>
          </p:cNvSpPr>
          <p:nvPr>
            <p:ph type="body" idx="1"/>
          </p:nvPr>
        </p:nvSpPr>
        <p:spPr>
          <a:xfrm>
            <a:off x="406400" y="4140200"/>
            <a:ext cx="5867400" cy="40513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Scientists have found that the butterfly uses a combination of a sun compass, skylight cues, a circadian clock, and magnetic sensing to maintain its direction.</a:t>
            </a:r>
          </a:p>
        </p:txBody>
      </p:sp>
      <p:grpSp>
        <p:nvGrpSpPr>
          <p:cNvPr id="423" name="Group 423"/>
          <p:cNvGrpSpPr/>
          <p:nvPr/>
        </p:nvGrpSpPr>
        <p:grpSpPr>
          <a:xfrm>
            <a:off x="6560753" y="901700"/>
            <a:ext cx="5821747" cy="7327900"/>
            <a:chOff x="-266700" y="-127000"/>
            <a:chExt cx="5821746" cy="7327900"/>
          </a:xfrm>
        </p:grpSpPr>
        <p:pic>
          <p:nvPicPr>
            <p:cNvPr id="422" name="butterflies.png"/>
            <p:cNvPicPr/>
            <p:nvPr/>
          </p:nvPicPr>
          <p:blipFill>
            <a:blip r:embed="rId2">
              <a:extLst/>
            </a:blip>
            <a:srcRect l="19280" r="19206"/>
            <a:stretch>
              <a:fillRect/>
            </a:stretch>
          </p:blipFill>
          <p:spPr>
            <a:xfrm>
              <a:off x="0" y="0"/>
              <a:ext cx="5453447" cy="7073900"/>
            </a:xfrm>
            <a:prstGeom prst="rect">
              <a:avLst/>
            </a:prstGeom>
            <a:ln>
              <a:noFill/>
            </a:ln>
            <a:effectLst/>
          </p:spPr>
        </p:pic>
        <p:pic>
          <p:nvPicPr>
            <p:cNvPr id="421" name="Picture 42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Shape 425"/>
          <p:cNvSpPr>
            <a:spLocks noGrp="1"/>
          </p:cNvSpPr>
          <p:nvPr>
            <p:ph type="body" idx="1"/>
          </p:nvPr>
        </p:nvSpPr>
        <p:spPr>
          <a:xfrm>
            <a:off x="330200" y="4292600"/>
            <a:ext cx="5867400" cy="47117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But understanding these things to some degree does nothing to explain how such breathtakingly complex biological equipment and such a process could “evolve.”</a:t>
            </a:r>
          </a:p>
        </p:txBody>
      </p:sp>
      <p:grpSp>
        <p:nvGrpSpPr>
          <p:cNvPr id="428" name="Group 428"/>
          <p:cNvGrpSpPr/>
          <p:nvPr/>
        </p:nvGrpSpPr>
        <p:grpSpPr>
          <a:xfrm>
            <a:off x="6560753" y="901700"/>
            <a:ext cx="5821747" cy="7327900"/>
            <a:chOff x="-266700" y="-127000"/>
            <a:chExt cx="5821746" cy="7327900"/>
          </a:xfrm>
        </p:grpSpPr>
        <p:pic>
          <p:nvPicPr>
            <p:cNvPr id="427" name="butterflies.png"/>
            <p:cNvPicPr/>
            <p:nvPr/>
          </p:nvPicPr>
          <p:blipFill>
            <a:blip r:embed="rId2">
              <a:extLst/>
            </a:blip>
            <a:srcRect l="19280" r="19206"/>
            <a:stretch>
              <a:fillRect/>
            </a:stretch>
          </p:blipFill>
          <p:spPr>
            <a:xfrm>
              <a:off x="0" y="0"/>
              <a:ext cx="5453447" cy="7073900"/>
            </a:xfrm>
            <a:prstGeom prst="rect">
              <a:avLst/>
            </a:prstGeom>
            <a:ln>
              <a:noFill/>
            </a:ln>
            <a:effectLst/>
          </p:spPr>
        </p:pic>
        <p:pic>
          <p:nvPicPr>
            <p:cNvPr id="426" name="Picture 42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Shape 430"/>
          <p:cNvSpPr>
            <a:spLocks noGrp="1"/>
          </p:cNvSpPr>
          <p:nvPr>
            <p:ph type="body" idx="1"/>
          </p:nvPr>
        </p:nvSpPr>
        <p:spPr>
          <a:xfrm>
            <a:off x="393700" y="2451100"/>
            <a:ext cx="5867400" cy="61849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secular monarch butterfly web site uses the term “</a:t>
            </a:r>
            <a:r>
              <a:rPr sz="3600" b="1" spc="-47">
                <a:solidFill>
                  <a:srgbClr val="CBCBCB"/>
                </a:solidFill>
                <a:latin typeface="Georgia"/>
                <a:ea typeface="Georgia"/>
                <a:cs typeface="Georgia"/>
                <a:sym typeface="Georgia"/>
              </a:rPr>
              <a:t>MAGIC</a:t>
            </a:r>
            <a:r>
              <a:rPr sz="3600" spc="-47">
                <a:solidFill>
                  <a:srgbClr val="CBCBCB"/>
                </a:solidFill>
                <a:latin typeface="Georgia"/>
                <a:ea typeface="Georgia"/>
                <a:cs typeface="Georgia"/>
                <a:sym typeface="Georgia"/>
              </a:rPr>
              <a:t>” to describe the butterfly’s life cycle and migration because it is so mystifying and inexplicable by evolutionary terms. </a:t>
            </a:r>
          </a:p>
          <a:p>
            <a:pPr lvl="1">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1">
              <a:lnSpc>
                <a:spcPct val="110000"/>
              </a:lnSpc>
              <a:defRPr sz="1800" spc="0">
                <a:solidFill>
                  <a:srgbClr val="000000"/>
                </a:solidFill>
              </a:defRPr>
            </a:pPr>
            <a:r>
              <a:rPr sz="3600" spc="-47">
                <a:solidFill>
                  <a:srgbClr val="CBCBCB"/>
                </a:solidFill>
                <a:latin typeface="Georgia"/>
                <a:ea typeface="Georgia"/>
                <a:cs typeface="Georgia"/>
                <a:sym typeface="Georgia"/>
              </a:rPr>
              <a:t>In fact, it is not magic; it is divine!</a:t>
            </a:r>
          </a:p>
        </p:txBody>
      </p:sp>
      <p:grpSp>
        <p:nvGrpSpPr>
          <p:cNvPr id="433" name="Group 433"/>
          <p:cNvGrpSpPr/>
          <p:nvPr/>
        </p:nvGrpSpPr>
        <p:grpSpPr>
          <a:xfrm>
            <a:off x="6560753" y="901700"/>
            <a:ext cx="5821747" cy="7327900"/>
            <a:chOff x="-266700" y="-127000"/>
            <a:chExt cx="5821746" cy="7327900"/>
          </a:xfrm>
        </p:grpSpPr>
        <p:pic>
          <p:nvPicPr>
            <p:cNvPr id="432" name="butterflies.png"/>
            <p:cNvPicPr/>
            <p:nvPr/>
          </p:nvPicPr>
          <p:blipFill>
            <a:blip r:embed="rId2">
              <a:extLst/>
            </a:blip>
            <a:srcRect l="19280" r="19206"/>
            <a:stretch>
              <a:fillRect/>
            </a:stretch>
          </p:blipFill>
          <p:spPr>
            <a:xfrm>
              <a:off x="0" y="0"/>
              <a:ext cx="5453447" cy="7073900"/>
            </a:xfrm>
            <a:prstGeom prst="rect">
              <a:avLst/>
            </a:prstGeom>
            <a:ln>
              <a:noFill/>
            </a:ln>
            <a:effectLst/>
          </p:spPr>
        </p:pic>
        <p:pic>
          <p:nvPicPr>
            <p:cNvPr id="431" name="Picture 43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Shape 435"/>
          <p:cNvSpPr>
            <a:spLocks noGrp="1"/>
          </p:cNvSpPr>
          <p:nvPr>
            <p:ph type="title"/>
          </p:nvPr>
        </p:nvSpPr>
        <p:spPr>
          <a:xfrm>
            <a:off x="635000" y="1104900"/>
            <a:ext cx="5638800" cy="825500"/>
          </a:xfrm>
          <a:prstGeom prst="rect">
            <a:avLst/>
          </a:prstGeom>
        </p:spPr>
        <p:txBody>
          <a:bodyPr>
            <a:normAutofit/>
          </a:bodyPr>
          <a:lstStyle>
            <a:lvl1pPr algn="l">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3. Beauty</a:t>
            </a:r>
          </a:p>
        </p:txBody>
      </p:sp>
      <p:pic>
        <p:nvPicPr>
          <p:cNvPr id="436" name="Picture 435"/>
          <p:cNvPicPr/>
          <p:nvPr/>
        </p:nvPicPr>
        <p:blipFill>
          <a:blip r:embed="rId2">
            <a:extLst/>
          </a:blip>
          <a:stretch>
            <a:fillRect/>
          </a:stretch>
        </p:blipFill>
        <p:spPr>
          <a:xfrm>
            <a:off x="6893504" y="1270000"/>
            <a:ext cx="5285796" cy="7200900"/>
          </a:xfrm>
          <a:prstGeom prst="rect">
            <a:avLst/>
          </a:prstGeom>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p:cNvSpPr>
          <p:nvPr>
            <p:ph type="body" idx="1"/>
          </p:nvPr>
        </p:nvSpPr>
        <p:spPr>
          <a:xfrm>
            <a:off x="431800" y="3810000"/>
            <a:ext cx="5867400" cy="4800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presentation is abbreviated from the more extensive material found in the book “Seeing the Non-Existent: Evolution’s Myths and Hoaxes.” In this book we deal with 35 icons of creation.</a:t>
            </a:r>
          </a:p>
        </p:txBody>
      </p:sp>
      <p:grpSp>
        <p:nvGrpSpPr>
          <p:cNvPr id="88" name="Group 88"/>
          <p:cNvGrpSpPr/>
          <p:nvPr/>
        </p:nvGrpSpPr>
        <p:grpSpPr>
          <a:xfrm>
            <a:off x="6560753" y="901700"/>
            <a:ext cx="5821747" cy="7327900"/>
            <a:chOff x="-271846" y="-127000"/>
            <a:chExt cx="5821746" cy="7327900"/>
          </a:xfrm>
        </p:grpSpPr>
        <p:pic>
          <p:nvPicPr>
            <p:cNvPr id="87" name="nonexistent - Version 2.jpg"/>
            <p:cNvPicPr/>
            <p:nvPr/>
          </p:nvPicPr>
          <p:blipFill>
            <a:blip r:embed="rId2">
              <a:extLst/>
            </a:blip>
            <a:srcRect t="1052" r="94" b="1222"/>
            <a:stretch>
              <a:fillRect/>
            </a:stretch>
          </p:blipFill>
          <p:spPr>
            <a:xfrm>
              <a:off x="0" y="0"/>
              <a:ext cx="5448300" cy="7073900"/>
            </a:xfrm>
            <a:prstGeom prst="rect">
              <a:avLst/>
            </a:prstGeom>
            <a:ln>
              <a:noFill/>
            </a:ln>
            <a:effectLst/>
          </p:spPr>
        </p:pic>
        <p:pic>
          <p:nvPicPr>
            <p:cNvPr id="86" name="Picture 8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Shape 438"/>
          <p:cNvSpPr>
            <a:spLocks noGrp="1"/>
          </p:cNvSpPr>
          <p:nvPr>
            <p:ph type="body" idx="1"/>
          </p:nvPr>
        </p:nvSpPr>
        <p:spPr>
          <a:xfrm>
            <a:off x="469900" y="6388100"/>
            <a:ext cx="5867400" cy="27432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Butterflies are so beautiful they have been called “</a:t>
            </a:r>
            <a:r>
              <a:rPr sz="3600" b="1" spc="-47">
                <a:solidFill>
                  <a:srgbClr val="CBCBCB"/>
                </a:solidFill>
                <a:latin typeface="Georgia"/>
                <a:ea typeface="Georgia"/>
                <a:cs typeface="Georgia"/>
                <a:sym typeface="Georgia"/>
              </a:rPr>
              <a:t>flying flowers</a:t>
            </a:r>
            <a:r>
              <a:rPr sz="3600" spc="-47">
                <a:solidFill>
                  <a:srgbClr val="CBCBCB"/>
                </a:solidFill>
                <a:latin typeface="Georgia"/>
                <a:ea typeface="Georgia"/>
                <a:cs typeface="Georgia"/>
                <a:sym typeface="Georgia"/>
              </a:rPr>
              <a:t>.”</a:t>
            </a:r>
          </a:p>
        </p:txBody>
      </p:sp>
      <p:grpSp>
        <p:nvGrpSpPr>
          <p:cNvPr id="441" name="Group 441"/>
          <p:cNvGrpSpPr/>
          <p:nvPr/>
        </p:nvGrpSpPr>
        <p:grpSpPr>
          <a:xfrm>
            <a:off x="6560753" y="901700"/>
            <a:ext cx="5821747" cy="7327900"/>
            <a:chOff x="-266700" y="-127000"/>
            <a:chExt cx="5821746" cy="7327900"/>
          </a:xfrm>
        </p:grpSpPr>
        <p:pic>
          <p:nvPicPr>
            <p:cNvPr id="440" name="Niagara Butterfly Conservatory 61.jpg"/>
            <p:cNvPicPr/>
            <p:nvPr/>
          </p:nvPicPr>
          <p:blipFill>
            <a:blip r:embed="rId2">
              <a:extLst/>
            </a:blip>
            <a:srcRect l="24233" r="24401"/>
            <a:stretch>
              <a:fillRect/>
            </a:stretch>
          </p:blipFill>
          <p:spPr>
            <a:xfrm>
              <a:off x="0" y="0"/>
              <a:ext cx="5453447" cy="7073900"/>
            </a:xfrm>
            <a:prstGeom prst="rect">
              <a:avLst/>
            </a:prstGeom>
            <a:ln>
              <a:noFill/>
            </a:ln>
            <a:effectLst/>
          </p:spPr>
        </p:pic>
        <p:pic>
          <p:nvPicPr>
            <p:cNvPr id="439" name="Picture 438"/>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hape 443"/>
          <p:cNvSpPr>
            <a:spLocks noGrp="1"/>
          </p:cNvSpPr>
          <p:nvPr>
            <p:ph type="body" idx="1"/>
          </p:nvPr>
        </p:nvSpPr>
        <p:spPr>
          <a:xfrm>
            <a:off x="495300" y="2324100"/>
            <a:ext cx="5867400" cy="6781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“Every one of the 20,000 species have different color patterns, and every one of them have different shaped wings. If I was the greatest artist in the world there is no way I could come up with all of these patterns” (Ronald Boender, Butterfly World, Ft. Lauderdale, Florida)</a:t>
            </a:r>
          </a:p>
        </p:txBody>
      </p:sp>
      <p:grpSp>
        <p:nvGrpSpPr>
          <p:cNvPr id="446" name="Group 446"/>
          <p:cNvGrpSpPr/>
          <p:nvPr/>
        </p:nvGrpSpPr>
        <p:grpSpPr>
          <a:xfrm>
            <a:off x="6560753" y="901700"/>
            <a:ext cx="5821747" cy="7327900"/>
            <a:chOff x="-266700" y="-127000"/>
            <a:chExt cx="5821746" cy="7327900"/>
          </a:xfrm>
        </p:grpSpPr>
        <p:pic>
          <p:nvPicPr>
            <p:cNvPr id="445" name="Butterflies 228.jpg"/>
            <p:cNvPicPr/>
            <p:nvPr/>
          </p:nvPicPr>
          <p:blipFill>
            <a:blip r:embed="rId2">
              <a:extLst/>
            </a:blip>
            <a:srcRect l="24233" r="24401"/>
            <a:stretch>
              <a:fillRect/>
            </a:stretch>
          </p:blipFill>
          <p:spPr>
            <a:xfrm>
              <a:off x="0" y="0"/>
              <a:ext cx="5453447" cy="7073900"/>
            </a:xfrm>
            <a:prstGeom prst="rect">
              <a:avLst/>
            </a:prstGeom>
            <a:ln>
              <a:noFill/>
            </a:ln>
            <a:effectLst/>
          </p:spPr>
        </p:pic>
        <p:pic>
          <p:nvPicPr>
            <p:cNvPr id="444" name="Picture 443"/>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 name="butterfly conservatory niagara falls (7).jpg"/>
          <p:cNvPicPr/>
          <p:nvPr/>
        </p:nvPicPr>
        <p:blipFill>
          <a:blip r:embed="rId2">
            <a:extLst/>
          </a:blip>
          <a:stretch>
            <a:fillRect/>
          </a:stretch>
        </p:blipFill>
        <p:spPr>
          <a:xfrm>
            <a:off x="-1549400" y="0"/>
            <a:ext cx="146304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 name="butterfly conservatory niagara falls (146).jpg"/>
          <p:cNvPicPr/>
          <p:nvPr/>
        </p:nvPicPr>
        <p:blipFill>
          <a:blip r:embed="rId2">
            <a:extLst/>
          </a:blip>
          <a:stretch>
            <a:fillRect/>
          </a:stretch>
        </p:blipFill>
        <p:spPr>
          <a:xfrm>
            <a:off x="-1231900" y="0"/>
            <a:ext cx="146685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 name="botanical garden day one 09-2009 (20).jpg"/>
          <p:cNvPicPr/>
          <p:nvPr/>
        </p:nvPicPr>
        <p:blipFill>
          <a:blip r:embed="rId2">
            <a:extLst/>
          </a:blip>
          <a:stretch>
            <a:fillRect/>
          </a:stretch>
        </p:blipFill>
        <p:spPr>
          <a:xfrm>
            <a:off x="0" y="0"/>
            <a:ext cx="14620427"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4" name="butterflies 23.jpg"/>
          <p:cNvPicPr/>
          <p:nvPr/>
        </p:nvPicPr>
        <p:blipFill>
          <a:blip r:embed="rId2">
            <a:extLst/>
          </a:blip>
          <a:stretch>
            <a:fillRect/>
          </a:stretch>
        </p:blipFill>
        <p:spPr>
          <a:xfrm>
            <a:off x="-1562100" y="0"/>
            <a:ext cx="146177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 name="butterflies 32.jpg"/>
          <p:cNvPicPr/>
          <p:nvPr/>
        </p:nvPicPr>
        <p:blipFill>
          <a:blip r:embed="rId2">
            <a:extLst/>
          </a:blip>
          <a:stretch>
            <a:fillRect/>
          </a:stretch>
        </p:blipFill>
        <p:spPr>
          <a:xfrm>
            <a:off x="-1574800" y="0"/>
            <a:ext cx="146304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 name="butterflies 62.jpg"/>
          <p:cNvPicPr/>
          <p:nvPr/>
        </p:nvPicPr>
        <p:blipFill>
          <a:blip r:embed="rId2">
            <a:extLst/>
          </a:blip>
          <a:stretch>
            <a:fillRect/>
          </a:stretch>
        </p:blipFill>
        <p:spPr>
          <a:xfrm>
            <a:off x="-1028700" y="0"/>
            <a:ext cx="146177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 name="Niagara Butterfly Conservatory 85.jpg"/>
          <p:cNvPicPr/>
          <p:nvPr/>
        </p:nvPicPr>
        <p:blipFill>
          <a:blip r:embed="rId2">
            <a:extLst/>
          </a:blip>
          <a:stretch>
            <a:fillRect/>
          </a:stretch>
        </p:blipFill>
        <p:spPr>
          <a:xfrm>
            <a:off x="-1092200" y="203200"/>
            <a:ext cx="146304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2" name="butterflies 209.jpg"/>
          <p:cNvPicPr/>
          <p:nvPr/>
        </p:nvPicPr>
        <p:blipFill>
          <a:blip r:embed="rId2">
            <a:extLst/>
          </a:blip>
          <a:stretch>
            <a:fillRect/>
          </a:stretch>
        </p:blipFill>
        <p:spPr>
          <a:xfrm>
            <a:off x="-1219200" y="215900"/>
            <a:ext cx="14389100" cy="95885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a:spLocks noGrp="1"/>
          </p:cNvSpPr>
          <p:nvPr>
            <p:ph type="body" idx="1"/>
          </p:nvPr>
        </p:nvSpPr>
        <p:spPr>
          <a:xfrm>
            <a:off x="431800" y="819150"/>
            <a:ext cx="5867400" cy="81153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These include </a:t>
            </a:r>
          </a:p>
          <a:p>
            <a:pPr lvl="0">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living cell</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human eye</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human brain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Blood clotting</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red blood cell</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bombardier beetle</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flying feather</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Bird migration</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Birdsong</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flagellum motor</a:t>
            </a:r>
          </a:p>
          <a:p>
            <a:pPr lvl="0">
              <a:lnSpc>
                <a:spcPct val="110000"/>
              </a:lnSpc>
              <a:defRPr sz="1800" spc="0">
                <a:solidFill>
                  <a:srgbClr val="000000"/>
                </a:solidFill>
              </a:defRPr>
            </a:pPr>
            <a:r>
              <a:rPr sz="3600" spc="-47">
                <a:solidFill>
                  <a:srgbClr val="CBCBCB"/>
                </a:solidFill>
                <a:latin typeface="Georgia"/>
                <a:ea typeface="Georgia"/>
                <a:cs typeface="Georgia"/>
                <a:sym typeface="Georgia"/>
              </a:rPr>
              <a:t>Biomimetics</a:t>
            </a:r>
          </a:p>
        </p:txBody>
      </p:sp>
      <p:grpSp>
        <p:nvGrpSpPr>
          <p:cNvPr id="93" name="Group 93"/>
          <p:cNvGrpSpPr/>
          <p:nvPr/>
        </p:nvGrpSpPr>
        <p:grpSpPr>
          <a:xfrm>
            <a:off x="6560753" y="901700"/>
            <a:ext cx="5821747" cy="7327900"/>
            <a:chOff x="-271846" y="-127000"/>
            <a:chExt cx="5821746" cy="7327900"/>
          </a:xfrm>
        </p:grpSpPr>
        <p:pic>
          <p:nvPicPr>
            <p:cNvPr id="92" name="nonexistent - Version 2.jpg"/>
            <p:cNvPicPr/>
            <p:nvPr/>
          </p:nvPicPr>
          <p:blipFill>
            <a:blip r:embed="rId2">
              <a:extLst/>
            </a:blip>
            <a:srcRect t="1052" r="94" b="1222"/>
            <a:stretch>
              <a:fillRect/>
            </a:stretch>
          </p:blipFill>
          <p:spPr>
            <a:xfrm>
              <a:off x="0" y="0"/>
              <a:ext cx="5448300" cy="7073900"/>
            </a:xfrm>
            <a:prstGeom prst="rect">
              <a:avLst/>
            </a:prstGeom>
            <a:ln>
              <a:noFill/>
            </a:ln>
            <a:effectLst/>
          </p:spPr>
        </p:pic>
        <p:pic>
          <p:nvPicPr>
            <p:cNvPr id="91" name="Picture 90"/>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4" name="huntsville botanical garden 137.jpg"/>
          <p:cNvPicPr/>
          <p:nvPr/>
        </p:nvPicPr>
        <p:blipFill>
          <a:blip r:embed="rId2">
            <a:extLst/>
          </a:blip>
          <a:stretch>
            <a:fillRect/>
          </a:stretch>
        </p:blipFill>
        <p:spPr>
          <a:xfrm>
            <a:off x="-1689100" y="-152400"/>
            <a:ext cx="146558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 name="lakeland garden 79.jpg"/>
          <p:cNvPicPr/>
          <p:nvPr/>
        </p:nvPicPr>
        <p:blipFill>
          <a:blip r:embed="rId2">
            <a:extLst/>
          </a:blip>
          <a:stretch>
            <a:fillRect/>
          </a:stretch>
        </p:blipFill>
        <p:spPr>
          <a:xfrm>
            <a:off x="-1066800" y="-12700"/>
            <a:ext cx="14668500" cy="9779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 name="pacific science center 194 - Version 2.jpg"/>
          <p:cNvPicPr/>
          <p:nvPr/>
        </p:nvPicPr>
        <p:blipFill>
          <a:blip r:embed="rId2">
            <a:extLst/>
          </a:blip>
          <a:stretch>
            <a:fillRect/>
          </a:stretch>
        </p:blipFill>
        <p:spPr>
          <a:xfrm>
            <a:off x="-1447800" y="0"/>
            <a:ext cx="146304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0" name="pacific science center 96.jpg"/>
          <p:cNvPicPr/>
          <p:nvPr/>
        </p:nvPicPr>
        <p:blipFill>
          <a:blip r:embed="rId2">
            <a:extLst/>
          </a:blip>
          <a:stretch>
            <a:fillRect/>
          </a:stretch>
        </p:blipFill>
        <p:spPr>
          <a:xfrm>
            <a:off x="-736600" y="-177800"/>
            <a:ext cx="14770100" cy="985622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2" name="butterflies 131.jpg"/>
          <p:cNvPicPr/>
          <p:nvPr/>
        </p:nvPicPr>
        <p:blipFill>
          <a:blip r:embed="rId2">
            <a:extLst/>
          </a:blip>
          <a:stretch>
            <a:fillRect/>
          </a:stretch>
        </p:blipFill>
        <p:spPr>
          <a:xfrm>
            <a:off x="-812800" y="0"/>
            <a:ext cx="146304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 name="butterflies 193.jpg"/>
          <p:cNvPicPr/>
          <p:nvPr/>
        </p:nvPicPr>
        <p:blipFill>
          <a:blip r:embed="rId2">
            <a:extLst/>
          </a:blip>
          <a:stretch>
            <a:fillRect/>
          </a:stretch>
        </p:blipFill>
        <p:spPr>
          <a:xfrm>
            <a:off x="-1346200" y="-330200"/>
            <a:ext cx="15307979" cy="102108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 name="Butterflies 160.jpg"/>
          <p:cNvPicPr/>
          <p:nvPr/>
        </p:nvPicPr>
        <p:blipFill>
          <a:blip r:embed="rId2">
            <a:extLst/>
          </a:blip>
          <a:stretch>
            <a:fillRect/>
          </a:stretch>
        </p:blipFill>
        <p:spPr>
          <a:xfrm>
            <a:off x="-812800" y="0"/>
            <a:ext cx="146177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 name="Niagara Butterfly Conservatory 61.jpg"/>
          <p:cNvPicPr/>
          <p:nvPr/>
        </p:nvPicPr>
        <p:blipFill>
          <a:blip r:embed="rId2">
            <a:extLst/>
          </a:blip>
          <a:stretch>
            <a:fillRect/>
          </a:stretch>
        </p:blipFill>
        <p:spPr>
          <a:xfrm>
            <a:off x="-1549400" y="0"/>
            <a:ext cx="14630400" cy="975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Shape 480"/>
          <p:cNvSpPr>
            <a:spLocks noGrp="1"/>
          </p:cNvSpPr>
          <p:nvPr>
            <p:ph type="body" idx="1"/>
          </p:nvPr>
        </p:nvSpPr>
        <p:spPr>
          <a:xfrm>
            <a:off x="355600" y="3467100"/>
            <a:ext cx="5867400" cy="51562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The butterfly’s wings are covered with millions of shingle-like, overlapping scales, which create the color and patterns. </a:t>
            </a:r>
          </a:p>
          <a:p>
            <a:pPr lvl="1">
              <a:lnSpc>
                <a:spcPct val="110000"/>
              </a:lnSpc>
              <a:defRPr sz="1800" spc="0">
                <a:solidFill>
                  <a:srgbClr val="000000"/>
                </a:solidFill>
              </a:defRPr>
            </a:pPr>
            <a:endParaRPr sz="3600" spc="-47">
              <a:solidFill>
                <a:srgbClr val="CBCBCB"/>
              </a:solidFill>
              <a:latin typeface="Georgia"/>
              <a:ea typeface="Georgia"/>
              <a:cs typeface="Georgia"/>
              <a:sym typeface="Georgia"/>
            </a:endParaRPr>
          </a:p>
          <a:p>
            <a:pPr lvl="1">
              <a:lnSpc>
                <a:spcPct val="110000"/>
              </a:lnSpc>
              <a:defRPr sz="1800" spc="0">
                <a:solidFill>
                  <a:srgbClr val="000000"/>
                </a:solidFill>
              </a:defRPr>
            </a:pPr>
            <a:r>
              <a:rPr sz="3600" spc="-47">
                <a:solidFill>
                  <a:srgbClr val="CBCBCB"/>
                </a:solidFill>
                <a:latin typeface="Georgia"/>
                <a:ea typeface="Georgia"/>
                <a:cs typeface="Georgia"/>
                <a:sym typeface="Georgia"/>
              </a:rPr>
              <a:t>Lepidoptera, the Latin term for butterflies, means “scaly.” </a:t>
            </a:r>
          </a:p>
        </p:txBody>
      </p:sp>
      <p:grpSp>
        <p:nvGrpSpPr>
          <p:cNvPr id="483" name="Group 483"/>
          <p:cNvGrpSpPr/>
          <p:nvPr/>
        </p:nvGrpSpPr>
        <p:grpSpPr>
          <a:xfrm>
            <a:off x="6560753" y="901700"/>
            <a:ext cx="5821747" cy="7327900"/>
            <a:chOff x="-266700" y="-127000"/>
            <a:chExt cx="5821746" cy="7327900"/>
          </a:xfrm>
        </p:grpSpPr>
        <p:pic>
          <p:nvPicPr>
            <p:cNvPr id="482" name="pacific science center 194.jpg"/>
            <p:cNvPicPr/>
            <p:nvPr/>
          </p:nvPicPr>
          <p:blipFill>
            <a:blip r:embed="rId2">
              <a:extLst/>
            </a:blip>
            <a:srcRect l="24233" r="24401"/>
            <a:stretch>
              <a:fillRect/>
            </a:stretch>
          </p:blipFill>
          <p:spPr>
            <a:xfrm>
              <a:off x="0" y="0"/>
              <a:ext cx="5453447" cy="7073900"/>
            </a:xfrm>
            <a:prstGeom prst="rect">
              <a:avLst/>
            </a:prstGeom>
            <a:ln>
              <a:noFill/>
            </a:ln>
            <a:effectLst/>
          </p:spPr>
        </p:pic>
        <p:pic>
          <p:nvPicPr>
            <p:cNvPr id="481" name="Picture 480"/>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Shape 485"/>
          <p:cNvSpPr>
            <a:spLocks noGrp="1"/>
          </p:cNvSpPr>
          <p:nvPr>
            <p:ph type="body" idx="1"/>
          </p:nvPr>
        </p:nvSpPr>
        <p:spPr>
          <a:xfrm>
            <a:off x="736600" y="5689600"/>
            <a:ext cx="5080000" cy="2590800"/>
          </a:xfrm>
          <a:prstGeom prst="rect">
            <a:avLst/>
          </a:prstGeom>
        </p:spPr>
        <p:txBody>
          <a:bodyPr/>
          <a:lstStyle/>
          <a:p>
            <a:pPr lvl="1">
              <a:lnSpc>
                <a:spcPct val="110000"/>
              </a:lnSpc>
              <a:defRPr sz="1800" spc="0">
                <a:solidFill>
                  <a:srgbClr val="000000"/>
                </a:solidFill>
              </a:defRPr>
            </a:pPr>
            <a:r>
              <a:rPr sz="3600" spc="-47">
                <a:solidFill>
                  <a:srgbClr val="CBCBCB"/>
                </a:solidFill>
                <a:latin typeface="Georgia"/>
                <a:ea typeface="Georgia"/>
                <a:cs typeface="Georgia"/>
                <a:sym typeface="Georgia"/>
              </a:rPr>
              <a:t>Some colors, like the red and white on these wings, derive from pigmented scales.</a:t>
            </a:r>
          </a:p>
        </p:txBody>
      </p:sp>
      <p:grpSp>
        <p:nvGrpSpPr>
          <p:cNvPr id="488" name="Group 488"/>
          <p:cNvGrpSpPr/>
          <p:nvPr/>
        </p:nvGrpSpPr>
        <p:grpSpPr>
          <a:xfrm>
            <a:off x="6560753" y="901700"/>
            <a:ext cx="5821747" cy="7327900"/>
            <a:chOff x="-266700" y="-127000"/>
            <a:chExt cx="5821746" cy="7327900"/>
          </a:xfrm>
        </p:grpSpPr>
        <p:pic>
          <p:nvPicPr>
            <p:cNvPr id="487" name="Butterflies 66.jpg"/>
            <p:cNvPicPr/>
            <p:nvPr/>
          </p:nvPicPr>
          <p:blipFill>
            <a:blip r:embed="rId2">
              <a:extLst/>
            </a:blip>
            <a:srcRect l="24233" r="24401"/>
            <a:stretch>
              <a:fillRect/>
            </a:stretch>
          </p:blipFill>
          <p:spPr>
            <a:xfrm>
              <a:off x="0" y="0"/>
              <a:ext cx="5453447" cy="7073900"/>
            </a:xfrm>
            <a:prstGeom prst="rect">
              <a:avLst/>
            </a:prstGeom>
            <a:ln>
              <a:noFill/>
            </a:ln>
            <a:effectLst/>
          </p:spPr>
        </p:pic>
        <p:pic>
          <p:nvPicPr>
            <p:cNvPr id="486" name="Picture 485"/>
            <p:cNvPicPr/>
            <p:nvPr/>
          </p:nvPicPr>
          <p:blipFill>
            <a:blip r:embed="rId3">
              <a:extLst/>
            </a:blip>
            <a:stretch>
              <a:fillRect/>
            </a:stretch>
          </p:blipFill>
          <p:spPr>
            <a:xfrm>
              <a:off x="-266700"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3713</Words>
  <Application>Microsoft Office PowerPoint</Application>
  <PresentationFormat>Custom</PresentationFormat>
  <Paragraphs>248</Paragraphs>
  <Slides>153</Slides>
  <Notes>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153</vt:i4>
      </vt:variant>
    </vt:vector>
  </HeadingPairs>
  <TitlesOfParts>
    <vt:vector size="162" baseType="lpstr">
      <vt:lpstr>Copperplate</vt:lpstr>
      <vt:lpstr>Georgia</vt:lpstr>
      <vt:lpstr>Georgia Bold</vt:lpstr>
      <vt:lpstr>Gill Sans</vt:lpstr>
      <vt:lpstr>Helvetica</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Metamorphosis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Migration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Beauty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Eyes</vt:lpstr>
      <vt:lpstr>PowerPoint Presentation</vt:lpstr>
      <vt:lpstr>PowerPoint Presentation</vt:lpstr>
      <vt:lpstr>PowerPoint Presentation</vt:lpstr>
      <vt:lpstr>PowerPoint Presentation</vt:lpstr>
      <vt:lpstr>5. Proboscis</vt:lpstr>
      <vt:lpstr>PowerPoint Presentation</vt:lpstr>
      <vt:lpstr>PowerPoint Presentation</vt:lpstr>
      <vt:lpstr>6. Antennae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The trilobite defies evolution in that it appears suddenly in the fossil record with no evidence that it evolved.</vt:lpstr>
      <vt:lpstr>PowerPoint Presentation</vt:lpstr>
      <vt:lpstr>PowerPoint Presentation</vt:lpstr>
      <vt:lpstr>2. The trilobite defies evolution in its complexity.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The trilobite gives evidence for the Biblical Flood.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2015-02-05T23:49:05Z</dcterms:modified>
</cp:coreProperties>
</file>